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image" Target="../media/image-10-14.png"/><Relationship Id="rId15" Type="http://schemas.openxmlformats.org/officeDocument/2006/relationships/image" Target="../media/image-10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image" Target="../media/image-11-3.png"/><Relationship Id="rId4" Type="http://schemas.openxmlformats.org/officeDocument/2006/relationships/image" Target="../media/image-11-4.png"/><Relationship Id="rId5" Type="http://schemas.openxmlformats.org/officeDocument/2006/relationships/image" Target="../media/image-11-5.png"/><Relationship Id="rId6" Type="http://schemas.openxmlformats.org/officeDocument/2006/relationships/image" Target="../media/image-11-6.png"/><Relationship Id="rId7" Type="http://schemas.openxmlformats.org/officeDocument/2006/relationships/image" Target="../media/image-11-7.png"/><Relationship Id="rId8" Type="http://schemas.openxmlformats.org/officeDocument/2006/relationships/image" Target="../media/image-11-8.png"/><Relationship Id="rId9" Type="http://schemas.openxmlformats.org/officeDocument/2006/relationships/image" Target="../media/image-11-9.png"/><Relationship Id="rId10" Type="http://schemas.openxmlformats.org/officeDocument/2006/relationships/image" Target="../media/image-11-10.png"/><Relationship Id="rId11" Type="http://schemas.openxmlformats.org/officeDocument/2006/relationships/image" Target="../media/image-11-11.png"/><Relationship Id="rId12" Type="http://schemas.openxmlformats.org/officeDocument/2006/relationships/image" Target="../media/image-11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image" Target="../media/image-12-4.png"/><Relationship Id="rId5" Type="http://schemas.openxmlformats.org/officeDocument/2006/relationships/image" Target="../media/image-12-5.png"/><Relationship Id="rId6" Type="http://schemas.openxmlformats.org/officeDocument/2006/relationships/image" Target="../media/image-12-6.png"/><Relationship Id="rId7" Type="http://schemas.openxmlformats.org/officeDocument/2006/relationships/image" Target="../media/image-12-7.png"/><Relationship Id="rId8" Type="http://schemas.openxmlformats.org/officeDocument/2006/relationships/image" Target="../media/image-12-8.png"/><Relationship Id="rId9" Type="http://schemas.openxmlformats.org/officeDocument/2006/relationships/image" Target="../media/image-1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3" Type="http://schemas.openxmlformats.org/officeDocument/2006/relationships/image" Target="../media/image-13-3.png"/><Relationship Id="rId4" Type="http://schemas.openxmlformats.org/officeDocument/2006/relationships/image" Target="../media/image-13-4.png"/><Relationship Id="rId5" Type="http://schemas.openxmlformats.org/officeDocument/2006/relationships/image" Target="../media/image-13-5.png"/><Relationship Id="rId6" Type="http://schemas.openxmlformats.org/officeDocument/2006/relationships/image" Target="../media/image-13-6.png"/><Relationship Id="rId7" Type="http://schemas.openxmlformats.org/officeDocument/2006/relationships/image" Target="../media/image-13-7.png"/><Relationship Id="rId8" Type="http://schemas.openxmlformats.org/officeDocument/2006/relationships/image" Target="../media/image-13-8.png"/><Relationship Id="rId9" Type="http://schemas.openxmlformats.org/officeDocument/2006/relationships/image" Target="../media/image-13-9.png"/><Relationship Id="rId10" Type="http://schemas.openxmlformats.org/officeDocument/2006/relationships/image" Target="../media/image-13-10.png"/><Relationship Id="rId11" Type="http://schemas.openxmlformats.org/officeDocument/2006/relationships/image" Target="../media/image-13-11.png"/><Relationship Id="rId12" Type="http://schemas.openxmlformats.org/officeDocument/2006/relationships/image" Target="../media/image-13-12.png"/><Relationship Id="rId13" Type="http://schemas.openxmlformats.org/officeDocument/2006/relationships/image" Target="../media/image-13-13.png"/><Relationship Id="rId14" Type="http://schemas.openxmlformats.org/officeDocument/2006/relationships/image" Target="../media/image-13-14.png"/><Relationship Id="rId15" Type="http://schemas.openxmlformats.org/officeDocument/2006/relationships/image" Target="../media/image-13-15.png"/><Relationship Id="rId16" Type="http://schemas.openxmlformats.org/officeDocument/2006/relationships/image" Target="../media/image-13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3" Type="http://schemas.openxmlformats.org/officeDocument/2006/relationships/image" Target="../media/image-14-3.png"/><Relationship Id="rId4" Type="http://schemas.openxmlformats.org/officeDocument/2006/relationships/image" Target="../media/image-14-4.png"/><Relationship Id="rId5" Type="http://schemas.openxmlformats.org/officeDocument/2006/relationships/image" Target="../media/image-14-5.png"/><Relationship Id="rId6" Type="http://schemas.openxmlformats.org/officeDocument/2006/relationships/image" Target="../media/image-1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image" Target="../media/image-15-4.png"/><Relationship Id="rId5" Type="http://schemas.openxmlformats.org/officeDocument/2006/relationships/image" Target="../media/image-15-5.png"/><Relationship Id="rId6" Type="http://schemas.openxmlformats.org/officeDocument/2006/relationships/image" Target="../media/image-15-6.png"/><Relationship Id="rId7" Type="http://schemas.openxmlformats.org/officeDocument/2006/relationships/image" Target="../media/image-1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image" Target="../media/image-2-10.png"/><Relationship Id="rId11" Type="http://schemas.openxmlformats.org/officeDocument/2006/relationships/image" Target="../media/image-2-11.png"/><Relationship Id="rId12" Type="http://schemas.openxmlformats.org/officeDocument/2006/relationships/image" Target="../media/image-2-12.png"/><Relationship Id="rId13" Type="http://schemas.openxmlformats.org/officeDocument/2006/relationships/image" Target="../media/image-2-13.png"/><Relationship Id="rId14" Type="http://schemas.openxmlformats.org/officeDocument/2006/relationships/image" Target="../media/image-2-14.png"/><Relationship Id="rId15" Type="http://schemas.openxmlformats.org/officeDocument/2006/relationships/image" Target="../media/image-2-15.png"/><Relationship Id="rId16" Type="http://schemas.openxmlformats.org/officeDocument/2006/relationships/slideLayout" Target="../slideLayouts/slideLayout1.xml"/><Relationship Id="rId1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image" Target="../media/image-3-8.png"/><Relationship Id="rId9" Type="http://schemas.openxmlformats.org/officeDocument/2006/relationships/slideLayout" Target="../slideLayouts/slideLayout1.xml"/><Relationship Id="rId10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image" Target="../media/image-7-14.png"/><Relationship Id="rId15" Type="http://schemas.openxmlformats.org/officeDocument/2006/relationships/image" Target="../media/image-7-15.png"/><Relationship Id="rId16" Type="http://schemas.openxmlformats.org/officeDocument/2006/relationships/image" Target="../media/image-7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slideLayout" Target="../slideLayouts/slideLayout1.xml"/><Relationship Id="rId1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2938" y="1392696"/>
            <a:ext cx="4321969" cy="10972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4300"/>
              </a:lnSpc>
              <a:buNone/>
            </a:pPr>
            <a:r>
              <a:rPr lang="en-US" sz="3294" b="1" spc="2" kern="0" dirty="0">
                <a:solidFill>
                  <a:srgbClr val="FFFFFF"/>
                </a:solidFill>
              </a:rPr>
              <a:t>SmartCON Lite</a:t>
            </a:r>
            <a:pPr algn="l" indent="0" marL="0">
              <a:lnSpc>
                <a:spcPts val="4300"/>
              </a:lnSpc>
              <a:buNone/>
            </a:pPr>
            <a:r>
              <a:rPr lang="en-US" sz="3294" b="1" spc="2" kern="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4300"/>
              </a:lnSpc>
              <a:buNone/>
            </a:pPr>
            <a:r>
              <a:rPr lang="en-US" sz="3294" b="1" spc="2" kern="0" dirty="0">
                <a:solidFill>
                  <a:srgbClr val="FFFFFF"/>
                </a:solidFill>
              </a:rPr>
              <a:t>솔루션 개발 전략</a:t>
            </a:r>
            <a:endParaRPr lang="en-US" sz="3294" dirty="0"/>
          </a:p>
        </p:txBody>
      </p:sp>
      <p:sp>
        <p:nvSpPr>
          <p:cNvPr id="4" name="Text 1"/>
          <p:cNvSpPr/>
          <p:nvPr/>
        </p:nvSpPr>
        <p:spPr>
          <a:xfrm>
            <a:off x="642938" y="2632807"/>
            <a:ext cx="4321969" cy="332184"/>
          </a:xfrm>
          <a:prstGeom prst="rect">
            <a:avLst/>
          </a:prstGeom>
          <a:noFill/>
          <a:ln/>
        </p:spPr>
        <p:txBody>
          <a:bodyPr wrap="none" lIns="170053" tIns="0" rIns="0" bIns="0" rtlCol="0" anchor="t">
            <a:spAutoFit/>
          </a:bodyPr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04" dirty="0">
                <a:solidFill>
                  <a:srgbClr val="FFD700"/>
                </a:solidFill>
              </a:rPr>
              <a:t>건설 현장 노무 관리 자동화 시스템</a:t>
            </a:r>
            <a:endParaRPr lang="en-US" sz="170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3575782"/>
            <a:ext cx="125016" cy="14287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39391" y="3543635"/>
            <a:ext cx="79038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E8EAF6"/>
                </a:solidFill>
              </a:rPr>
              <a:t>2025년 12월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5530" y="3575782"/>
            <a:ext cx="12501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111983" y="3543635"/>
            <a:ext cx="51608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E8EAF6"/>
                </a:solidFill>
              </a:rPr>
              <a:t>개발 PM</a:t>
            </a:r>
            <a:endParaRPr lang="en-US" sz="1050" dirty="0"/>
          </a:p>
        </p:txBody>
      </p:sp>
      <p:sp>
        <p:nvSpPr>
          <p:cNvPr id="9" name="Shape 4"/>
          <p:cNvSpPr/>
          <p:nvPr/>
        </p:nvSpPr>
        <p:spPr>
          <a:xfrm>
            <a:off x="5357813" y="1143000"/>
            <a:ext cx="3143250" cy="2857500"/>
          </a:xfrm>
          <a:prstGeom prst="rect">
            <a:avLst/>
          </a:prstGeom>
          <a:solidFill>
            <a:srgbClr val="FFFFFF">
              <a:alpha val="5000"/>
            </a:srgbClr>
          </a:solidFill>
          <a:ln w="18288">
            <a:solidFill>
              <a:srgbClr val="FFFFFF">
                <a:alpha val="50000"/>
              </a:srgbClr>
            </a:solidFill>
            <a:prstDash val="solid"/>
          </a:ln>
        </p:spPr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0" y="1214438"/>
            <a:ext cx="3000375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437859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Phase 3: 작업일보 및 마이페이지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10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2476481" cy="321468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42938" y="1257300"/>
            <a:ext cx="2462166" cy="28575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9" name="Shape 6"/>
          <p:cNvSpPr/>
          <p:nvPr/>
        </p:nvSpPr>
        <p:spPr>
          <a:xfrm>
            <a:off x="642938" y="1257300"/>
            <a:ext cx="2476481" cy="92333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0" name="Shape 7"/>
          <p:cNvSpPr/>
          <p:nvPr/>
        </p:nvSpPr>
        <p:spPr>
          <a:xfrm>
            <a:off x="642938" y="2173486"/>
            <a:ext cx="247648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00175"/>
            <a:ext cx="150019" cy="2000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85813" y="1671638"/>
            <a:ext cx="219073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작업일보 관리</a:t>
            </a:r>
            <a:endParaRPr lang="en-US" sz="987" dirty="0"/>
          </a:p>
        </p:txBody>
      </p:sp>
      <p:sp>
        <p:nvSpPr>
          <p:cNvPr id="13" name="Text 9"/>
          <p:cNvSpPr/>
          <p:nvPr/>
        </p:nvSpPr>
        <p:spPr>
          <a:xfrm>
            <a:off x="785813" y="1914525"/>
            <a:ext cx="21907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Daily Report System</a:t>
            </a:r>
            <a:endParaRPr lang="en-US" sz="621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2338685"/>
            <a:ext cx="100013" cy="10001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42975" y="2316361"/>
            <a:ext cx="696097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팀장용 간편 작성</a:t>
            </a:r>
            <a:endParaRPr lang="en-US" sz="683" dirty="0"/>
          </a:p>
        </p:txBody>
      </p:sp>
      <p:sp>
        <p:nvSpPr>
          <p:cNvPr id="16" name="Text 11"/>
          <p:cNvSpPr/>
          <p:nvPr/>
        </p:nvSpPr>
        <p:spPr>
          <a:xfrm>
            <a:off x="821531" y="2518172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17" name="Text 12"/>
          <p:cNvSpPr/>
          <p:nvPr/>
        </p:nvSpPr>
        <p:spPr>
          <a:xfrm>
            <a:off x="907256" y="2518172"/>
            <a:ext cx="130613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작업일자, 공종, 작업내용(1000자)</a:t>
            </a:r>
            <a:endParaRPr lang="en-US" sz="674" dirty="0"/>
          </a:p>
        </p:txBody>
      </p:sp>
      <p:sp>
        <p:nvSpPr>
          <p:cNvPr id="18" name="Text 13"/>
          <p:cNvSpPr/>
          <p:nvPr/>
        </p:nvSpPr>
        <p:spPr>
          <a:xfrm>
            <a:off x="821531" y="2691045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19" name="Text 14"/>
          <p:cNvSpPr/>
          <p:nvPr/>
        </p:nvSpPr>
        <p:spPr>
          <a:xfrm>
            <a:off x="907256" y="2691045"/>
            <a:ext cx="103567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현장사진 업로드 (최대 5장)</a:t>
            </a:r>
            <a:endParaRPr lang="en-US" sz="674" dirty="0"/>
          </a:p>
        </p:txBody>
      </p:sp>
      <p:sp>
        <p:nvSpPr>
          <p:cNvPr id="20" name="Text 15"/>
          <p:cNvSpPr/>
          <p:nvPr/>
        </p:nvSpPr>
        <p:spPr>
          <a:xfrm>
            <a:off x="821531" y="2863918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21" name="Text 16"/>
          <p:cNvSpPr/>
          <p:nvPr/>
        </p:nvSpPr>
        <p:spPr>
          <a:xfrm>
            <a:off x="907256" y="2863918"/>
            <a:ext cx="112187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카메라 연동 및 자동 리사이징</a:t>
            </a:r>
            <a:endParaRPr lang="en-US" sz="674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237709"/>
            <a:ext cx="87511" cy="100013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930473" y="3215385"/>
            <a:ext cx="578086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데이터 안전성</a:t>
            </a:r>
            <a:endParaRPr lang="en-US" sz="683" dirty="0"/>
          </a:p>
        </p:txBody>
      </p:sp>
      <p:sp>
        <p:nvSpPr>
          <p:cNvPr id="24" name="Text 18"/>
          <p:cNvSpPr/>
          <p:nvPr/>
        </p:nvSpPr>
        <p:spPr>
          <a:xfrm>
            <a:off x="821531" y="3417196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25" name="Text 19"/>
          <p:cNvSpPr/>
          <p:nvPr/>
        </p:nvSpPr>
        <p:spPr>
          <a:xfrm>
            <a:off x="907256" y="3417196"/>
            <a:ext cx="90270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로컬 스토리지 임시저장</a:t>
            </a:r>
            <a:endParaRPr lang="en-US" sz="674" dirty="0"/>
          </a:p>
        </p:txBody>
      </p:sp>
      <p:sp>
        <p:nvSpPr>
          <p:cNvPr id="26" name="Text 20"/>
          <p:cNvSpPr/>
          <p:nvPr/>
        </p:nvSpPr>
        <p:spPr>
          <a:xfrm>
            <a:off x="821531" y="3590069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27" name="Text 21"/>
          <p:cNvSpPr/>
          <p:nvPr/>
        </p:nvSpPr>
        <p:spPr>
          <a:xfrm>
            <a:off x="907256" y="3590069"/>
            <a:ext cx="1060568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앱 재실행 시 작성 내용 복원</a:t>
            </a:r>
            <a:endParaRPr lang="en-US" sz="674" dirty="0"/>
          </a:p>
        </p:txBody>
      </p:sp>
      <p:sp>
        <p:nvSpPr>
          <p:cNvPr id="28" name="Text 22"/>
          <p:cNvSpPr/>
          <p:nvPr/>
        </p:nvSpPr>
        <p:spPr>
          <a:xfrm>
            <a:off x="821531" y="3762942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29" name="Text 23"/>
          <p:cNvSpPr/>
          <p:nvPr/>
        </p:nvSpPr>
        <p:spPr>
          <a:xfrm>
            <a:off x="907256" y="3762942"/>
            <a:ext cx="817262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네트워크 불안정 대응</a:t>
            </a:r>
            <a:endParaRPr lang="en-US" sz="674" dirty="0"/>
          </a:p>
        </p:txBody>
      </p:sp>
      <p:sp>
        <p:nvSpPr>
          <p:cNvPr id="30" name="Shape 24"/>
          <p:cNvSpPr/>
          <p:nvPr/>
        </p:nvSpPr>
        <p:spPr>
          <a:xfrm>
            <a:off x="3333731" y="1257300"/>
            <a:ext cx="2476509" cy="321468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1" name="Shape 25"/>
          <p:cNvSpPr/>
          <p:nvPr/>
        </p:nvSpPr>
        <p:spPr>
          <a:xfrm>
            <a:off x="3333731" y="1257300"/>
            <a:ext cx="2462222" cy="28575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32" name="Shape 26"/>
          <p:cNvSpPr/>
          <p:nvPr/>
        </p:nvSpPr>
        <p:spPr>
          <a:xfrm>
            <a:off x="3333731" y="1257300"/>
            <a:ext cx="2476509" cy="92333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33" name="Shape 27"/>
          <p:cNvSpPr/>
          <p:nvPr/>
        </p:nvSpPr>
        <p:spPr>
          <a:xfrm>
            <a:off x="3333731" y="2173486"/>
            <a:ext cx="2476509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6606" y="1400175"/>
            <a:ext cx="200025" cy="200025"/>
          </a:xfrm>
          <a:prstGeom prst="rect">
            <a:avLst/>
          </a:prstGeom>
        </p:spPr>
      </p:pic>
      <p:sp>
        <p:nvSpPr>
          <p:cNvPr id="35" name="Text 28"/>
          <p:cNvSpPr/>
          <p:nvPr/>
        </p:nvSpPr>
        <p:spPr>
          <a:xfrm>
            <a:off x="3476606" y="1671638"/>
            <a:ext cx="2190759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마이페이지</a:t>
            </a:r>
            <a:endParaRPr lang="en-US" sz="987" dirty="0"/>
          </a:p>
        </p:txBody>
      </p:sp>
      <p:sp>
        <p:nvSpPr>
          <p:cNvPr id="36" name="Text 29"/>
          <p:cNvSpPr/>
          <p:nvPr/>
        </p:nvSpPr>
        <p:spPr>
          <a:xfrm>
            <a:off x="3476606" y="1914525"/>
            <a:ext cx="219075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Worker's Dashboard</a:t>
            </a:r>
            <a:endParaRPr lang="en-US" sz="621" dirty="0"/>
          </a:p>
        </p:txBody>
      </p:sp>
      <p:pic>
        <p:nvPicPr>
          <p:cNvPr id="3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6606" y="2338685"/>
            <a:ext cx="87511" cy="100013"/>
          </a:xfrm>
          <a:prstGeom prst="rect">
            <a:avLst/>
          </a:prstGeom>
        </p:spPr>
      </p:pic>
      <p:sp>
        <p:nvSpPr>
          <p:cNvPr id="38" name="Text 30"/>
          <p:cNvSpPr/>
          <p:nvPr/>
        </p:nvSpPr>
        <p:spPr>
          <a:xfrm>
            <a:off x="3621267" y="2316361"/>
            <a:ext cx="60409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월간 출역 현황</a:t>
            </a:r>
            <a:endParaRPr lang="en-US" sz="683" dirty="0"/>
          </a:p>
        </p:txBody>
      </p:sp>
      <p:sp>
        <p:nvSpPr>
          <p:cNvPr id="39" name="Text 31"/>
          <p:cNvSpPr/>
          <p:nvPr/>
        </p:nvSpPr>
        <p:spPr>
          <a:xfrm>
            <a:off x="3512325" y="2518172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40" name="Text 32"/>
          <p:cNvSpPr/>
          <p:nvPr/>
        </p:nvSpPr>
        <p:spPr>
          <a:xfrm>
            <a:off x="3598050" y="2518172"/>
            <a:ext cx="11850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PC: Full Calendar 라이브러리</a:t>
            </a:r>
            <a:endParaRPr lang="en-US" sz="674" dirty="0"/>
          </a:p>
        </p:txBody>
      </p:sp>
      <p:sp>
        <p:nvSpPr>
          <p:cNvPr id="41" name="Text 33"/>
          <p:cNvSpPr/>
          <p:nvPr/>
        </p:nvSpPr>
        <p:spPr>
          <a:xfrm>
            <a:off x="3512325" y="2691045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42" name="Text 34"/>
          <p:cNvSpPr/>
          <p:nvPr/>
        </p:nvSpPr>
        <p:spPr>
          <a:xfrm>
            <a:off x="3598050" y="2691045"/>
            <a:ext cx="1113225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Mobile: 주간/일별 리스트 뷰</a:t>
            </a:r>
            <a:endParaRPr lang="en-US" sz="674" dirty="0"/>
          </a:p>
        </p:txBody>
      </p:sp>
      <p:sp>
        <p:nvSpPr>
          <p:cNvPr id="43" name="Text 35"/>
          <p:cNvSpPr/>
          <p:nvPr/>
        </p:nvSpPr>
        <p:spPr>
          <a:xfrm>
            <a:off x="3512325" y="2863918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44" name="Text 36"/>
          <p:cNvSpPr/>
          <p:nvPr/>
        </p:nvSpPr>
        <p:spPr>
          <a:xfrm>
            <a:off x="3598050" y="2863918"/>
            <a:ext cx="11957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상세 정보: 인정 공수, 출역 시간</a:t>
            </a:r>
            <a:endParaRPr lang="en-US" sz="674" dirty="0"/>
          </a:p>
        </p:txBody>
      </p:sp>
      <p:pic>
        <p:nvPicPr>
          <p:cNvPr id="4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6606" y="3237709"/>
            <a:ext cx="100013" cy="100013"/>
          </a:xfrm>
          <a:prstGeom prst="rect">
            <a:avLst/>
          </a:prstGeom>
        </p:spPr>
      </p:pic>
      <p:sp>
        <p:nvSpPr>
          <p:cNvPr id="46" name="Text 37"/>
          <p:cNvSpPr/>
          <p:nvPr/>
        </p:nvSpPr>
        <p:spPr>
          <a:xfrm>
            <a:off x="3633769" y="3215385"/>
            <a:ext cx="578086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상태별 시각화</a:t>
            </a:r>
            <a:endParaRPr lang="en-US" sz="683" dirty="0"/>
          </a:p>
        </p:txBody>
      </p:sp>
      <p:sp>
        <p:nvSpPr>
          <p:cNvPr id="47" name="Text 38"/>
          <p:cNvSpPr/>
          <p:nvPr/>
        </p:nvSpPr>
        <p:spPr>
          <a:xfrm>
            <a:off x="3512325" y="3417196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48" name="Text 39"/>
          <p:cNvSpPr/>
          <p:nvPr/>
        </p:nvSpPr>
        <p:spPr>
          <a:xfrm>
            <a:off x="3598050" y="3417196"/>
            <a:ext cx="928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00E676"/>
                </a:solidFill>
              </a:rPr>
              <a:t>●</a:t>
            </a:r>
            <a:endParaRPr lang="en-US" sz="674" dirty="0"/>
          </a:p>
        </p:txBody>
      </p:sp>
      <p:sp>
        <p:nvSpPr>
          <p:cNvPr id="49" name="Text 40"/>
          <p:cNvSpPr/>
          <p:nvPr/>
        </p:nvSpPr>
        <p:spPr>
          <a:xfrm>
            <a:off x="3690947" y="3417196"/>
            <a:ext cx="7361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정상 출역 (Green)</a:t>
            </a:r>
            <a:endParaRPr lang="en-US" sz="674" dirty="0"/>
          </a:p>
        </p:txBody>
      </p:sp>
      <p:sp>
        <p:nvSpPr>
          <p:cNvPr id="50" name="Text 41"/>
          <p:cNvSpPr/>
          <p:nvPr/>
        </p:nvSpPr>
        <p:spPr>
          <a:xfrm>
            <a:off x="3512325" y="3590069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51" name="Text 42"/>
          <p:cNvSpPr/>
          <p:nvPr/>
        </p:nvSpPr>
        <p:spPr>
          <a:xfrm>
            <a:off x="3598050" y="3590069"/>
            <a:ext cx="928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9800"/>
                </a:solidFill>
              </a:rPr>
              <a:t>●</a:t>
            </a:r>
            <a:endParaRPr lang="en-US" sz="674" dirty="0"/>
          </a:p>
        </p:txBody>
      </p:sp>
      <p:sp>
        <p:nvSpPr>
          <p:cNvPr id="52" name="Text 43"/>
          <p:cNvSpPr/>
          <p:nvPr/>
        </p:nvSpPr>
        <p:spPr>
          <a:xfrm>
            <a:off x="3690947" y="3590069"/>
            <a:ext cx="602921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지각 (Orange)</a:t>
            </a:r>
            <a:endParaRPr lang="en-US" sz="674" dirty="0"/>
          </a:p>
        </p:txBody>
      </p:sp>
      <p:sp>
        <p:nvSpPr>
          <p:cNvPr id="53" name="Text 44"/>
          <p:cNvSpPr/>
          <p:nvPr/>
        </p:nvSpPr>
        <p:spPr>
          <a:xfrm>
            <a:off x="3512325" y="3762942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54" name="Text 45"/>
          <p:cNvSpPr/>
          <p:nvPr/>
        </p:nvSpPr>
        <p:spPr>
          <a:xfrm>
            <a:off x="3598050" y="3762942"/>
            <a:ext cx="928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9E9E9E"/>
                </a:solidFill>
              </a:rPr>
              <a:t>●</a:t>
            </a:r>
            <a:endParaRPr lang="en-US" sz="674" dirty="0"/>
          </a:p>
        </p:txBody>
      </p:sp>
      <p:sp>
        <p:nvSpPr>
          <p:cNvPr id="55" name="Text 46"/>
          <p:cNvSpPr/>
          <p:nvPr/>
        </p:nvSpPr>
        <p:spPr>
          <a:xfrm>
            <a:off x="3690947" y="3762942"/>
            <a:ext cx="563910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미출역 (Gray)</a:t>
            </a:r>
            <a:endParaRPr lang="en-US" sz="674" dirty="0"/>
          </a:p>
        </p:txBody>
      </p:sp>
      <p:sp>
        <p:nvSpPr>
          <p:cNvPr id="56" name="Text 47"/>
          <p:cNvSpPr/>
          <p:nvPr/>
        </p:nvSpPr>
        <p:spPr>
          <a:xfrm>
            <a:off x="3512325" y="3935816"/>
            <a:ext cx="34909" cy="12998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FFD700"/>
                </a:solidFill>
              </a:rPr>
              <a:t>•</a:t>
            </a:r>
            <a:endParaRPr lang="en-US" sz="674" dirty="0"/>
          </a:p>
        </p:txBody>
      </p:sp>
      <p:sp>
        <p:nvSpPr>
          <p:cNvPr id="57" name="Text 48"/>
          <p:cNvSpPr/>
          <p:nvPr/>
        </p:nvSpPr>
        <p:spPr>
          <a:xfrm>
            <a:off x="3598050" y="3935816"/>
            <a:ext cx="9289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2979FF"/>
                </a:solidFill>
              </a:rPr>
              <a:t>●</a:t>
            </a:r>
            <a:endParaRPr lang="en-US" sz="674" dirty="0"/>
          </a:p>
        </p:txBody>
      </p:sp>
      <p:sp>
        <p:nvSpPr>
          <p:cNvPr id="58" name="Text 49"/>
          <p:cNvSpPr/>
          <p:nvPr/>
        </p:nvSpPr>
        <p:spPr>
          <a:xfrm>
            <a:off x="3690947" y="3935816"/>
            <a:ext cx="664034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수동 승인 (Blue)</a:t>
            </a:r>
            <a:endParaRPr lang="en-US" sz="674" dirty="0"/>
          </a:p>
        </p:txBody>
      </p:sp>
      <p:sp>
        <p:nvSpPr>
          <p:cNvPr id="59" name="Shape 50"/>
          <p:cNvSpPr/>
          <p:nvPr/>
        </p:nvSpPr>
        <p:spPr>
          <a:xfrm>
            <a:off x="6024553" y="1257300"/>
            <a:ext cx="2476481" cy="321468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60" name="Shape 51"/>
          <p:cNvSpPr/>
          <p:nvPr/>
        </p:nvSpPr>
        <p:spPr>
          <a:xfrm>
            <a:off x="6024553" y="1257300"/>
            <a:ext cx="2462166" cy="28575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61" name="Shape 52"/>
          <p:cNvSpPr/>
          <p:nvPr/>
        </p:nvSpPr>
        <p:spPr>
          <a:xfrm>
            <a:off x="6024553" y="1257300"/>
            <a:ext cx="2476481" cy="92333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62" name="Shape 53"/>
          <p:cNvSpPr/>
          <p:nvPr/>
        </p:nvSpPr>
        <p:spPr>
          <a:xfrm>
            <a:off x="6024553" y="2173486"/>
            <a:ext cx="247648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7428" y="1400175"/>
            <a:ext cx="200025" cy="200025"/>
          </a:xfrm>
          <a:prstGeom prst="rect">
            <a:avLst/>
          </a:prstGeom>
        </p:spPr>
      </p:pic>
      <p:sp>
        <p:nvSpPr>
          <p:cNvPr id="64" name="Text 54"/>
          <p:cNvSpPr/>
          <p:nvPr/>
        </p:nvSpPr>
        <p:spPr>
          <a:xfrm>
            <a:off x="6167428" y="1671638"/>
            <a:ext cx="219073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이의제기 프로세스</a:t>
            </a:r>
            <a:endParaRPr lang="en-US" sz="987" dirty="0"/>
          </a:p>
        </p:txBody>
      </p:sp>
      <p:sp>
        <p:nvSpPr>
          <p:cNvPr id="65" name="Text 55"/>
          <p:cNvSpPr/>
          <p:nvPr/>
        </p:nvSpPr>
        <p:spPr>
          <a:xfrm>
            <a:off x="6167428" y="1914525"/>
            <a:ext cx="219073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Dispute Resolution</a:t>
            </a:r>
            <a:endParaRPr lang="en-US" sz="621" dirty="0"/>
          </a:p>
        </p:txBody>
      </p:sp>
      <p:pic>
        <p:nvPicPr>
          <p:cNvPr id="66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67428" y="2338685"/>
            <a:ext cx="100013" cy="100013"/>
          </a:xfrm>
          <a:prstGeom prst="rect">
            <a:avLst/>
          </a:prstGeom>
        </p:spPr>
      </p:pic>
      <p:sp>
        <p:nvSpPr>
          <p:cNvPr id="67" name="Text 56"/>
          <p:cNvSpPr/>
          <p:nvPr/>
        </p:nvSpPr>
        <p:spPr>
          <a:xfrm>
            <a:off x="6324591" y="2316361"/>
            <a:ext cx="578086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처리 프로세스</a:t>
            </a:r>
            <a:endParaRPr lang="en-US" sz="683" dirty="0"/>
          </a:p>
        </p:txBody>
      </p:sp>
      <p:sp>
        <p:nvSpPr>
          <p:cNvPr id="68" name="Shape 57"/>
          <p:cNvSpPr/>
          <p:nvPr/>
        </p:nvSpPr>
        <p:spPr>
          <a:xfrm>
            <a:off x="6167428" y="2532459"/>
            <a:ext cx="2190731" cy="1119783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FFFFFF">
                <a:alpha val="20000"/>
              </a:srgbClr>
            </a:solidFill>
            <a:prstDash val="dash"/>
          </a:ln>
        </p:spPr>
      </p:sp>
      <p:sp>
        <p:nvSpPr>
          <p:cNvPr id="69" name="Shape 58"/>
          <p:cNvSpPr/>
          <p:nvPr/>
        </p:nvSpPr>
        <p:spPr>
          <a:xfrm>
            <a:off x="6274584" y="2639616"/>
            <a:ext cx="571500" cy="144661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70" name="Text 59"/>
          <p:cNvSpPr/>
          <p:nvPr/>
        </p:nvSpPr>
        <p:spPr>
          <a:xfrm>
            <a:off x="6274584" y="2639616"/>
            <a:ext cx="571500" cy="14466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1A237E"/>
                </a:solidFill>
              </a:rPr>
              <a:t>REQUEST</a:t>
            </a:r>
            <a:endParaRPr lang="en-US" sz="584" dirty="0"/>
          </a:p>
        </p:txBody>
      </p:sp>
      <p:sp>
        <p:nvSpPr>
          <p:cNvPr id="71" name="Text 60"/>
          <p:cNvSpPr/>
          <p:nvPr/>
        </p:nvSpPr>
        <p:spPr>
          <a:xfrm>
            <a:off x="6917522" y="2648545"/>
            <a:ext cx="837716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노무자 요청 (사유/증빙)</a:t>
            </a:r>
            <a:endParaRPr lang="en-US" sz="621" dirty="0"/>
          </a:p>
        </p:txBody>
      </p:sp>
      <p:pic>
        <p:nvPicPr>
          <p:cNvPr id="7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4616" y="2855714"/>
            <a:ext cx="64294" cy="85725"/>
          </a:xfrm>
          <a:prstGeom prst="rect">
            <a:avLst/>
          </a:prstGeom>
        </p:spPr>
      </p:pic>
      <p:sp>
        <p:nvSpPr>
          <p:cNvPr id="73" name="Shape 61"/>
          <p:cNvSpPr/>
          <p:nvPr/>
        </p:nvSpPr>
        <p:spPr>
          <a:xfrm>
            <a:off x="6274584" y="3012877"/>
            <a:ext cx="571500" cy="144661"/>
          </a:xfrm>
          <a:prstGeom prst="rect">
            <a:avLst/>
          </a:prstGeom>
          <a:solidFill>
            <a:srgbClr val="B0BEC5"/>
          </a:solidFill>
          <a:ln/>
        </p:spPr>
      </p:sp>
      <p:sp>
        <p:nvSpPr>
          <p:cNvPr id="74" name="Text 62"/>
          <p:cNvSpPr/>
          <p:nvPr/>
        </p:nvSpPr>
        <p:spPr>
          <a:xfrm>
            <a:off x="6274584" y="3012877"/>
            <a:ext cx="571500" cy="14466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1A237E"/>
                </a:solidFill>
              </a:rPr>
              <a:t>PENDING</a:t>
            </a:r>
            <a:endParaRPr lang="en-US" sz="584" dirty="0"/>
          </a:p>
        </p:txBody>
      </p:sp>
      <p:sp>
        <p:nvSpPr>
          <p:cNvPr id="75" name="Text 63"/>
          <p:cNvSpPr/>
          <p:nvPr/>
        </p:nvSpPr>
        <p:spPr>
          <a:xfrm>
            <a:off x="6917522" y="3021806"/>
            <a:ext cx="697827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관리자 알림 및 검토</a:t>
            </a:r>
            <a:endParaRPr lang="en-US" sz="621" dirty="0"/>
          </a:p>
        </p:txBody>
      </p:sp>
      <p:pic>
        <p:nvPicPr>
          <p:cNvPr id="7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24616" y="3228975"/>
            <a:ext cx="64294" cy="85725"/>
          </a:xfrm>
          <a:prstGeom prst="rect">
            <a:avLst/>
          </a:prstGeom>
        </p:spPr>
      </p:pic>
      <p:sp>
        <p:nvSpPr>
          <p:cNvPr id="77" name="Shape 64"/>
          <p:cNvSpPr/>
          <p:nvPr/>
        </p:nvSpPr>
        <p:spPr>
          <a:xfrm>
            <a:off x="6274584" y="3386138"/>
            <a:ext cx="571500" cy="144661"/>
          </a:xfrm>
          <a:prstGeom prst="rect">
            <a:avLst/>
          </a:prstGeom>
          <a:solidFill>
            <a:srgbClr val="00E676"/>
          </a:solidFill>
          <a:ln/>
        </p:spPr>
      </p:sp>
      <p:sp>
        <p:nvSpPr>
          <p:cNvPr id="78" name="Text 65"/>
          <p:cNvSpPr/>
          <p:nvPr/>
        </p:nvSpPr>
        <p:spPr>
          <a:xfrm>
            <a:off x="6274584" y="3386138"/>
            <a:ext cx="571500" cy="144661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1A237E"/>
                </a:solidFill>
              </a:rPr>
              <a:t>RESULT</a:t>
            </a:r>
            <a:endParaRPr lang="en-US" sz="584" dirty="0"/>
          </a:p>
        </p:txBody>
      </p:sp>
      <p:sp>
        <p:nvSpPr>
          <p:cNvPr id="79" name="Text 66"/>
          <p:cNvSpPr/>
          <p:nvPr/>
        </p:nvSpPr>
        <p:spPr>
          <a:xfrm>
            <a:off x="6917522" y="3395067"/>
            <a:ext cx="808583" cy="12680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승인/반려 및 결과 통보</a:t>
            </a:r>
            <a:endParaRPr lang="en-US" sz="621" dirty="0"/>
          </a:p>
        </p:txBody>
      </p:sp>
      <p:sp>
        <p:nvSpPr>
          <p:cNvPr id="80" name="Shape 67"/>
          <p:cNvSpPr/>
          <p:nvPr/>
        </p:nvSpPr>
        <p:spPr>
          <a:xfrm>
            <a:off x="642938" y="4686300"/>
            <a:ext cx="7858125" cy="39290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81" name="Text 68"/>
          <p:cNvSpPr/>
          <p:nvPr/>
        </p:nvSpPr>
        <p:spPr>
          <a:xfrm>
            <a:off x="857250" y="4793456"/>
            <a:ext cx="940240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3 완료 기준</a:t>
            </a:r>
            <a:endParaRPr lang="en-US" sz="784" dirty="0"/>
          </a:p>
        </p:txBody>
      </p:sp>
      <p:pic>
        <p:nvPicPr>
          <p:cNvPr id="8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1803" y="4825603"/>
            <a:ext cx="100013" cy="100013"/>
          </a:xfrm>
          <a:prstGeom prst="rect">
            <a:avLst/>
          </a:prstGeom>
        </p:spPr>
      </p:pic>
      <p:sp>
        <p:nvSpPr>
          <p:cNvPr id="83" name="Text 69"/>
          <p:cNvSpPr/>
          <p:nvPr/>
        </p:nvSpPr>
        <p:spPr>
          <a:xfrm>
            <a:off x="2183253" y="4803279"/>
            <a:ext cx="799319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작업일보 작성/조회</a:t>
            </a:r>
            <a:endParaRPr lang="en-US" sz="727" dirty="0"/>
          </a:p>
        </p:txBody>
      </p:sp>
      <p:pic>
        <p:nvPicPr>
          <p:cNvPr id="8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96884" y="4825603"/>
            <a:ext cx="100013" cy="100013"/>
          </a:xfrm>
          <a:prstGeom prst="rect">
            <a:avLst/>
          </a:prstGeom>
        </p:spPr>
      </p:pic>
      <p:sp>
        <p:nvSpPr>
          <p:cNvPr id="85" name="Text 70"/>
          <p:cNvSpPr/>
          <p:nvPr/>
        </p:nvSpPr>
        <p:spPr>
          <a:xfrm>
            <a:off x="3368334" y="4803279"/>
            <a:ext cx="76212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마이페이지 캘린더</a:t>
            </a:r>
            <a:endParaRPr lang="en-US" sz="727" dirty="0"/>
          </a:p>
        </p:txBody>
      </p:sp>
      <p:pic>
        <p:nvPicPr>
          <p:cNvPr id="8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344767" y="4825603"/>
            <a:ext cx="100013" cy="100013"/>
          </a:xfrm>
          <a:prstGeom prst="rect">
            <a:avLst/>
          </a:prstGeom>
        </p:spPr>
      </p:pic>
      <p:sp>
        <p:nvSpPr>
          <p:cNvPr id="87" name="Text 71"/>
          <p:cNvSpPr/>
          <p:nvPr/>
        </p:nvSpPr>
        <p:spPr>
          <a:xfrm>
            <a:off x="4516217" y="4803279"/>
            <a:ext cx="76212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이의제기 프로세스</a:t>
            </a:r>
            <a:endParaRPr lang="en-US" sz="727" dirty="0"/>
          </a:p>
        </p:txBody>
      </p:sp>
      <p:pic>
        <p:nvPicPr>
          <p:cNvPr id="8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2651" y="4825603"/>
            <a:ext cx="100013" cy="100013"/>
          </a:xfrm>
          <a:prstGeom prst="rect">
            <a:avLst/>
          </a:prstGeom>
        </p:spPr>
      </p:pic>
      <p:sp>
        <p:nvSpPr>
          <p:cNvPr id="89" name="Text 72"/>
          <p:cNvSpPr/>
          <p:nvPr/>
        </p:nvSpPr>
        <p:spPr>
          <a:xfrm>
            <a:off x="5664101" y="4803279"/>
            <a:ext cx="696097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테스트 코드 통과</a:t>
            </a:r>
            <a:endParaRPr lang="en-US" sz="727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5472587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Phase 4 &amp; 5: 품질 보증 및 프로덕션 배포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11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3839766" cy="2121694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42950" y="1357313"/>
            <a:ext cx="1616497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Phase 4: 테스트 및 최적화</a:t>
            </a:r>
            <a:endParaRPr lang="en-US" sz="987" dirty="0"/>
          </a:p>
        </p:txBody>
      </p:sp>
      <p:sp>
        <p:nvSpPr>
          <p:cNvPr id="9" name="Shape 6"/>
          <p:cNvSpPr/>
          <p:nvPr/>
        </p:nvSpPr>
        <p:spPr>
          <a:xfrm>
            <a:off x="3865745" y="1371600"/>
            <a:ext cx="516945" cy="178594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3865745" y="1371600"/>
            <a:ext cx="516945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4 Weeks</a:t>
            </a:r>
            <a:endParaRPr lang="en-US" sz="727" dirty="0"/>
          </a:p>
        </p:txBody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746647"/>
            <a:ext cx="85725" cy="8572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885825" y="1716286"/>
            <a:ext cx="141077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통합 테스트 (Integration Test)</a:t>
            </a:r>
            <a:endParaRPr lang="en-US" sz="683" dirty="0"/>
          </a:p>
        </p:txBody>
      </p:sp>
      <p:sp>
        <p:nvSpPr>
          <p:cNvPr id="13" name="Text 9"/>
          <p:cNvSpPr/>
          <p:nvPr/>
        </p:nvSpPr>
        <p:spPr>
          <a:xfrm>
            <a:off x="742950" y="1870574"/>
            <a:ext cx="276410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E2E 테스트 (Cypress), API 통합 테스트, 크로스 브라우저 검증</a:t>
            </a:r>
            <a:endParaRPr lang="en-US" sz="780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2108104"/>
            <a:ext cx="96441" cy="85725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896541" y="2077743"/>
            <a:ext cx="126218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성능 최적화 (Optimization)</a:t>
            </a:r>
            <a:endParaRPr lang="en-US" sz="683" dirty="0"/>
          </a:p>
        </p:txBody>
      </p:sp>
      <p:sp>
        <p:nvSpPr>
          <p:cNvPr id="16" name="Text 11"/>
          <p:cNvSpPr/>
          <p:nvPr/>
        </p:nvSpPr>
        <p:spPr>
          <a:xfrm>
            <a:off x="742950" y="2232031"/>
            <a:ext cx="272531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번들/이미지 최적화, 쿼리 튜닝, API 응답속도 개선 (&lt; 500ms)</a:t>
            </a:r>
            <a:endParaRPr lang="en-US" sz="78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2469561"/>
            <a:ext cx="85725" cy="8572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85825" y="2439200"/>
            <a:ext cx="92143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보안 점검 (Security)</a:t>
            </a:r>
            <a:endParaRPr lang="en-US" sz="683" dirty="0"/>
          </a:p>
        </p:txBody>
      </p:sp>
      <p:sp>
        <p:nvSpPr>
          <p:cNvPr id="19" name="Text 13"/>
          <p:cNvSpPr/>
          <p:nvPr/>
        </p:nvSpPr>
        <p:spPr>
          <a:xfrm>
            <a:off x="742950" y="2593488"/>
            <a:ext cx="2608836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JWT 토큰 검증, SQL Injection/XSS 방지, 민감 정보 암호화</a:t>
            </a:r>
            <a:endParaRPr lang="en-US" sz="780" dirty="0"/>
          </a:p>
        </p:txBody>
      </p:sp>
      <p:sp>
        <p:nvSpPr>
          <p:cNvPr id="20" name="Shape 14"/>
          <p:cNvSpPr/>
          <p:nvPr/>
        </p:nvSpPr>
        <p:spPr>
          <a:xfrm>
            <a:off x="4661297" y="1257300"/>
            <a:ext cx="3839766" cy="2121694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1" name="Text 15"/>
          <p:cNvSpPr/>
          <p:nvPr/>
        </p:nvSpPr>
        <p:spPr>
          <a:xfrm>
            <a:off x="4761309" y="1357313"/>
            <a:ext cx="1485063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Phase 5: 배포 및 안정화</a:t>
            </a:r>
            <a:endParaRPr lang="en-US" sz="987" dirty="0"/>
          </a:p>
        </p:txBody>
      </p:sp>
      <p:sp>
        <p:nvSpPr>
          <p:cNvPr id="22" name="Shape 16"/>
          <p:cNvSpPr/>
          <p:nvPr/>
        </p:nvSpPr>
        <p:spPr>
          <a:xfrm>
            <a:off x="7884105" y="1371600"/>
            <a:ext cx="516945" cy="178594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23" name="Text 17"/>
          <p:cNvSpPr/>
          <p:nvPr/>
        </p:nvSpPr>
        <p:spPr>
          <a:xfrm>
            <a:off x="7884105" y="1371600"/>
            <a:ext cx="516945" cy="178594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3 Weeks</a:t>
            </a:r>
            <a:endParaRPr lang="en-US" sz="727" dirty="0"/>
          </a:p>
        </p:txBody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61309" y="1746647"/>
            <a:ext cx="107156" cy="85725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4925616" y="1716286"/>
            <a:ext cx="110825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배포 준비 (Preparation)</a:t>
            </a:r>
            <a:endParaRPr lang="en-US" sz="683" dirty="0"/>
          </a:p>
        </p:txBody>
      </p:sp>
      <p:sp>
        <p:nvSpPr>
          <p:cNvPr id="26" name="Text 19"/>
          <p:cNvSpPr/>
          <p:nvPr/>
        </p:nvSpPr>
        <p:spPr>
          <a:xfrm>
            <a:off x="4761309" y="1870574"/>
            <a:ext cx="267226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프로덕션 환경 변수 설정, DB 마이그레이션, SSL 인증서 적용</a:t>
            </a:r>
            <a:endParaRPr lang="en-US" sz="78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1309" y="2108104"/>
            <a:ext cx="107156" cy="85725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925616" y="2077743"/>
            <a:ext cx="12420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빌드 및 배포 (Deployment)</a:t>
            </a:r>
            <a:endParaRPr lang="en-US" sz="683" dirty="0"/>
          </a:p>
        </p:txBody>
      </p:sp>
      <p:sp>
        <p:nvSpPr>
          <p:cNvPr id="29" name="Text 21"/>
          <p:cNvSpPr/>
          <p:nvPr/>
        </p:nvSpPr>
        <p:spPr>
          <a:xfrm>
            <a:off x="4761309" y="2232031"/>
            <a:ext cx="244874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Web(Nginx), Backend(Docker), Mobile(Store) 배포</a:t>
            </a:r>
            <a:endParaRPr lang="en-US" sz="780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309" y="2469561"/>
            <a:ext cx="85725" cy="85725"/>
          </a:xfrm>
          <a:prstGeom prst="rect">
            <a:avLst/>
          </a:prstGeom>
        </p:spPr>
      </p:pic>
      <p:sp>
        <p:nvSpPr>
          <p:cNvPr id="31" name="Text 22"/>
          <p:cNvSpPr/>
          <p:nvPr/>
        </p:nvSpPr>
        <p:spPr>
          <a:xfrm>
            <a:off x="4904184" y="2439200"/>
            <a:ext cx="10505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모니터링 (Monitoring)</a:t>
            </a:r>
            <a:endParaRPr lang="en-US" sz="683" dirty="0"/>
          </a:p>
        </p:txBody>
      </p:sp>
      <p:sp>
        <p:nvSpPr>
          <p:cNvPr id="32" name="Text 23"/>
          <p:cNvSpPr/>
          <p:nvPr/>
        </p:nvSpPr>
        <p:spPr>
          <a:xfrm>
            <a:off x="4761309" y="2593488"/>
            <a:ext cx="2531901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애플리케이션/에러 로그 수집, 성능 모니터링, 피드백 대응</a:t>
            </a:r>
            <a:endParaRPr lang="en-US" sz="780" dirty="0"/>
          </a:p>
        </p:txBody>
      </p:sp>
      <p:sp>
        <p:nvSpPr>
          <p:cNvPr id="33" name="Shape 24"/>
          <p:cNvSpPr/>
          <p:nvPr/>
        </p:nvSpPr>
        <p:spPr>
          <a:xfrm>
            <a:off x="642938" y="3557588"/>
            <a:ext cx="3839766" cy="1414463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34" name="Shape 25"/>
          <p:cNvSpPr/>
          <p:nvPr/>
        </p:nvSpPr>
        <p:spPr>
          <a:xfrm>
            <a:off x="714375" y="3486150"/>
            <a:ext cx="1098798" cy="116086"/>
          </a:xfrm>
          <a:prstGeom prst="rect">
            <a:avLst/>
          </a:prstGeom>
          <a:solidFill>
            <a:srgbClr val="1A237E"/>
          </a:solidFill>
          <a:ln/>
        </p:spPr>
      </p:sp>
      <p:sp>
        <p:nvSpPr>
          <p:cNvPr id="35" name="Text 26"/>
          <p:cNvSpPr/>
          <p:nvPr/>
        </p:nvSpPr>
        <p:spPr>
          <a:xfrm>
            <a:off x="714375" y="3486150"/>
            <a:ext cx="1098798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EXECUTION SCHEDULE</a:t>
            </a:r>
            <a:endParaRPr lang="en-US" sz="584" dirty="0"/>
          </a:p>
        </p:txBody>
      </p:sp>
      <p:sp>
        <p:nvSpPr>
          <p:cNvPr id="36" name="Shape 27"/>
          <p:cNvSpPr/>
          <p:nvPr/>
        </p:nvSpPr>
        <p:spPr>
          <a:xfrm>
            <a:off x="700088" y="3614738"/>
            <a:ext cx="2228152" cy="383977"/>
          </a:xfrm>
          <a:prstGeom prst="rect">
            <a:avLst/>
          </a:prstGeom>
          <a:solidFill>
            <a:srgbClr val="FFFFFF">
              <a:alpha val="2000"/>
            </a:srgbClr>
          </a:solidFill>
          <a:ln/>
        </p:spPr>
      </p:sp>
      <p:sp>
        <p:nvSpPr>
          <p:cNvPr id="37" name="Text 28"/>
          <p:cNvSpPr/>
          <p:nvPr/>
        </p:nvSpPr>
        <p:spPr>
          <a:xfrm>
            <a:off x="700088" y="3614738"/>
            <a:ext cx="2228152" cy="383977"/>
          </a:xfrm>
          <a:prstGeom prst="rect">
            <a:avLst/>
          </a:prstGeom>
          <a:noFill/>
          <a:ln/>
        </p:spPr>
        <p:txBody>
          <a:bodyPr wrap="square" lIns="153035" tIns="153035" rIns="153035" bIns="153035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E8EAF6"/>
                </a:solidFill>
              </a:rPr>
              <a:t>Roadmap image removed for compact layout</a:t>
            </a:r>
            <a:endParaRPr lang="en-US" sz="674" dirty="0"/>
          </a:p>
        </p:txBody>
      </p:sp>
      <p:sp>
        <p:nvSpPr>
          <p:cNvPr id="38" name="Shape 29"/>
          <p:cNvSpPr/>
          <p:nvPr/>
        </p:nvSpPr>
        <p:spPr>
          <a:xfrm>
            <a:off x="4661297" y="3557588"/>
            <a:ext cx="3839766" cy="1414463"/>
          </a:xfrm>
          <a:prstGeom prst="rect">
            <a:avLst/>
          </a:prstGeom>
          <a:solidFill>
            <a:srgbClr val="FFD700">
              <a:alpha val="5000"/>
            </a:srgbClr>
          </a:solidFill>
          <a:ln w="9144">
            <a:solidFill>
              <a:srgbClr val="FFD700">
                <a:alpha val="30000"/>
              </a:srgbClr>
            </a:solidFill>
            <a:prstDash val="dash"/>
          </a:ln>
        </p:spPr>
      </p:sp>
      <p:pic>
        <p:nvPicPr>
          <p:cNvPr id="3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75597" y="3977283"/>
            <a:ext cx="85725" cy="114300"/>
          </a:xfrm>
          <a:prstGeom prst="rect">
            <a:avLst/>
          </a:prstGeom>
        </p:spPr>
      </p:pic>
      <p:sp>
        <p:nvSpPr>
          <p:cNvPr id="40" name="Text 30"/>
          <p:cNvSpPr/>
          <p:nvPr/>
        </p:nvSpPr>
        <p:spPr>
          <a:xfrm>
            <a:off x="4932759" y="3956745"/>
            <a:ext cx="16889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Final Completion Criteria</a:t>
            </a:r>
            <a:endParaRPr lang="en-US" sz="784" dirty="0"/>
          </a:p>
        </p:txBody>
      </p:sp>
      <p:pic>
        <p:nvPicPr>
          <p:cNvPr id="41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5597" y="4213027"/>
            <a:ext cx="114300" cy="114300"/>
          </a:xfrm>
          <a:prstGeom prst="rect">
            <a:avLst/>
          </a:prstGeom>
        </p:spPr>
      </p:pic>
      <p:sp>
        <p:nvSpPr>
          <p:cNvPr id="42" name="Text 31"/>
          <p:cNvSpPr/>
          <p:nvPr/>
        </p:nvSpPr>
        <p:spPr>
          <a:xfrm>
            <a:off x="4961334" y="4197846"/>
            <a:ext cx="89051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모든 E2E 테스트 통과</a:t>
            </a:r>
            <a:endParaRPr lang="en-US" sz="727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24042" y="4213027"/>
            <a:ext cx="114300" cy="114300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6809780" y="4197846"/>
            <a:ext cx="60409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성능 목표 달성</a:t>
            </a:r>
            <a:endParaRPr lang="en-US" sz="727" dirty="0"/>
          </a:p>
        </p:txBody>
      </p:sp>
      <p:pic>
        <p:nvPicPr>
          <p:cNvPr id="4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5597" y="4443413"/>
            <a:ext cx="114300" cy="114300"/>
          </a:xfrm>
          <a:prstGeom prst="rect">
            <a:avLst/>
          </a:prstGeom>
        </p:spPr>
      </p:pic>
      <p:sp>
        <p:nvSpPr>
          <p:cNvPr id="46" name="Text 33"/>
          <p:cNvSpPr/>
          <p:nvPr/>
        </p:nvSpPr>
        <p:spPr>
          <a:xfrm>
            <a:off x="4961334" y="4428232"/>
            <a:ext cx="604093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보안 점검 완료</a:t>
            </a:r>
            <a:endParaRPr lang="en-US" sz="727" dirty="0"/>
          </a:p>
        </p:txBody>
      </p:sp>
      <p:pic>
        <p:nvPicPr>
          <p:cNvPr id="4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24042" y="4443413"/>
            <a:ext cx="114300" cy="114300"/>
          </a:xfrm>
          <a:prstGeom prst="rect">
            <a:avLst/>
          </a:prstGeom>
        </p:spPr>
      </p:pic>
      <p:sp>
        <p:nvSpPr>
          <p:cNvPr id="48" name="Text 34"/>
          <p:cNvSpPr/>
          <p:nvPr/>
        </p:nvSpPr>
        <p:spPr>
          <a:xfrm>
            <a:off x="6809780" y="4428232"/>
            <a:ext cx="78810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프로덕션 배포 완료</a:t>
            </a:r>
            <a:endParaRPr lang="en-US" sz="727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580930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개발 방식: Cursor AI 바이브코딩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12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185863"/>
            <a:ext cx="7858125" cy="857250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8" name="Shape 5"/>
          <p:cNvSpPr/>
          <p:nvPr/>
        </p:nvSpPr>
        <p:spPr>
          <a:xfrm>
            <a:off x="642938" y="1185863"/>
            <a:ext cx="35719" cy="857250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9" name="Text 6"/>
          <p:cNvSpPr/>
          <p:nvPr/>
        </p:nvSpPr>
        <p:spPr>
          <a:xfrm>
            <a:off x="857250" y="1328738"/>
            <a:ext cx="74295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D700"/>
                </a:solidFill>
              </a:rPr>
              <a:t>DEFINITION</a:t>
            </a:r>
            <a:endParaRPr lang="en-US" sz="683" dirty="0"/>
          </a:p>
        </p:txBody>
      </p:sp>
      <p:sp>
        <p:nvSpPr>
          <p:cNvPr id="10" name="Text 7"/>
          <p:cNvSpPr/>
          <p:nvPr/>
        </p:nvSpPr>
        <p:spPr>
          <a:xfrm>
            <a:off x="857250" y="1500188"/>
            <a:ext cx="7429500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Vibe Coding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이란, AI를 단순한 도구가 아닌 </a:t>
            </a:r>
            <a:pPr algn="l" indent="0" marL="0">
              <a:lnSpc>
                <a:spcPts val="16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'동료 개발자(Pair Programmer)'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로 인식하고,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600"/>
              </a:lnSpc>
              <a:buNone/>
            </a:pPr>
            <a:r>
              <a:rPr lang="en-US" sz="1050" dirty="0">
                <a:solidFill>
                  <a:srgbClr val="FFFFFF"/>
                </a:solidFill>
              </a:rPr>
              <a:t> 자연어(Natural Language) 기반의 소통을 통해 코드를 생성, 검증, 개선해 나가는 개발 방법론입니다.</a:t>
            </a:r>
            <a:endParaRPr lang="en-US" sz="987" dirty="0"/>
          </a:p>
        </p:txBody>
      </p:sp>
      <p:sp>
        <p:nvSpPr>
          <p:cNvPr id="11" name="Text 8"/>
          <p:cNvSpPr/>
          <p:nvPr/>
        </p:nvSpPr>
        <p:spPr>
          <a:xfrm>
            <a:off x="642938" y="2007394"/>
            <a:ext cx="89503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WORKFLOW LOOP</a:t>
            </a:r>
            <a:endParaRPr lang="en-US" sz="683" dirty="0"/>
          </a:p>
        </p:txBody>
      </p:sp>
      <p:sp>
        <p:nvSpPr>
          <p:cNvPr id="12" name="Shape 9"/>
          <p:cNvSpPr/>
          <p:nvPr/>
        </p:nvSpPr>
        <p:spPr>
          <a:xfrm>
            <a:off x="642938" y="2185988"/>
            <a:ext cx="7858125" cy="1384102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FFFFFF">
                <a:alpha val="20000"/>
              </a:srgbClr>
            </a:solidFill>
            <a:prstDash val="dash"/>
          </a:ln>
        </p:spPr>
      </p:sp>
      <p:sp>
        <p:nvSpPr>
          <p:cNvPr id="13" name="Shape 10"/>
          <p:cNvSpPr/>
          <p:nvPr/>
        </p:nvSpPr>
        <p:spPr>
          <a:xfrm>
            <a:off x="1362670" y="2371725"/>
            <a:ext cx="428625" cy="428625"/>
          </a:xfrm>
          <a:prstGeom prst="ellipse">
            <a:avLst/>
          </a:prstGeom>
          <a:solidFill>
            <a:srgbClr val="1A237E"/>
          </a:solidFill>
          <a:ln w="18288">
            <a:solidFill>
              <a:srgbClr val="FFD700"/>
            </a:solidFill>
            <a:prstDash val="solid"/>
          </a:ln>
        </p:spPr>
      </p:sp>
      <p:pic>
        <p:nvPicPr>
          <p:cNvPr id="1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258" y="2500313"/>
            <a:ext cx="171450" cy="171450"/>
          </a:xfrm>
          <a:prstGeom prst="rect">
            <a:avLst/>
          </a:prstGeom>
        </p:spPr>
      </p:pic>
      <p:sp>
        <p:nvSpPr>
          <p:cNvPr id="15" name="Text 11"/>
          <p:cNvSpPr/>
          <p:nvPr/>
        </p:nvSpPr>
        <p:spPr>
          <a:xfrm>
            <a:off x="828675" y="2907506"/>
            <a:ext cx="1496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1. Prompting</a:t>
            </a:r>
            <a:endParaRPr lang="en-US" sz="784" dirty="0"/>
          </a:p>
        </p:txBody>
      </p:sp>
      <p:sp>
        <p:nvSpPr>
          <p:cNvPr id="16" name="Text 12"/>
          <p:cNvSpPr/>
          <p:nvPr/>
        </p:nvSpPr>
        <p:spPr>
          <a:xfrm>
            <a:off x="828675" y="3098602"/>
            <a:ext cx="149661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명확한 요구사항 및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
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맥락(Context) 전달</a:t>
            </a:r>
            <a:endParaRPr lang="en-US" sz="674" dirty="0"/>
          </a:p>
        </p:txBody>
      </p:sp>
      <p:sp>
        <p:nvSpPr>
          <p:cNvPr id="17" name="Shape 13"/>
          <p:cNvSpPr/>
          <p:nvPr/>
        </p:nvSpPr>
        <p:spPr>
          <a:xfrm>
            <a:off x="2396728" y="2863751"/>
            <a:ext cx="357188" cy="1428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18" name="Text 14"/>
          <p:cNvSpPr/>
          <p:nvPr/>
        </p:nvSpPr>
        <p:spPr>
          <a:xfrm>
            <a:off x="2704774" y="2813745"/>
            <a:ext cx="8483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>
                    <a:alpha val="20000"/>
                  </a:srgbClr>
                </a:solidFill>
              </a:rPr>
              <a:t>►</a:t>
            </a:r>
            <a:endParaRPr lang="en-US" sz="621" dirty="0"/>
          </a:p>
        </p:txBody>
      </p:sp>
      <p:sp>
        <p:nvSpPr>
          <p:cNvPr id="19" name="Shape 15"/>
          <p:cNvSpPr/>
          <p:nvPr/>
        </p:nvSpPr>
        <p:spPr>
          <a:xfrm>
            <a:off x="3359348" y="2371725"/>
            <a:ext cx="428625" cy="428625"/>
          </a:xfrm>
          <a:prstGeom prst="ellipse">
            <a:avLst/>
          </a:prstGeom>
          <a:solidFill>
            <a:srgbClr val="1A237E"/>
          </a:solidFill>
          <a:ln w="18288">
            <a:solidFill>
              <a:srgbClr val="FFD700"/>
            </a:solidFill>
            <a:prstDash val="solid"/>
          </a:ln>
        </p:spPr>
      </p:sp>
      <p:pic>
        <p:nvPicPr>
          <p:cNvPr id="2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505" y="2500313"/>
            <a:ext cx="214313" cy="171450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2825353" y="2907506"/>
            <a:ext cx="1496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2. Generation</a:t>
            </a:r>
            <a:endParaRPr lang="en-US" sz="784" dirty="0"/>
          </a:p>
        </p:txBody>
      </p:sp>
      <p:sp>
        <p:nvSpPr>
          <p:cNvPr id="22" name="Text 17"/>
          <p:cNvSpPr/>
          <p:nvPr/>
        </p:nvSpPr>
        <p:spPr>
          <a:xfrm>
            <a:off x="2825353" y="3098602"/>
            <a:ext cx="149661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AI가 코드 생성 및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
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구조 제안</a:t>
            </a:r>
            <a:endParaRPr lang="en-US" sz="674" dirty="0"/>
          </a:p>
        </p:txBody>
      </p:sp>
      <p:sp>
        <p:nvSpPr>
          <p:cNvPr id="23" name="Shape 18"/>
          <p:cNvSpPr/>
          <p:nvPr/>
        </p:nvSpPr>
        <p:spPr>
          <a:xfrm>
            <a:off x="4393406" y="2863751"/>
            <a:ext cx="357188" cy="1428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4701453" y="2813745"/>
            <a:ext cx="8483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>
                    <a:alpha val="20000"/>
                  </a:srgbClr>
                </a:solidFill>
              </a:rPr>
              <a:t>►</a:t>
            </a:r>
            <a:endParaRPr lang="en-US" sz="621" dirty="0"/>
          </a:p>
        </p:txBody>
      </p:sp>
      <p:sp>
        <p:nvSpPr>
          <p:cNvPr id="25" name="Shape 20"/>
          <p:cNvSpPr/>
          <p:nvPr/>
        </p:nvSpPr>
        <p:spPr>
          <a:xfrm>
            <a:off x="5356027" y="2371725"/>
            <a:ext cx="428625" cy="428625"/>
          </a:xfrm>
          <a:prstGeom prst="ellipse">
            <a:avLst/>
          </a:prstGeom>
          <a:solidFill>
            <a:srgbClr val="1A237E"/>
          </a:solidFill>
          <a:ln w="18288">
            <a:solidFill>
              <a:srgbClr val="FFD700"/>
            </a:solidFill>
            <a:prstDash val="solid"/>
          </a:ln>
        </p:spPr>
      </p:sp>
      <p:pic>
        <p:nvPicPr>
          <p:cNvPr id="2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614" y="2500313"/>
            <a:ext cx="171450" cy="171450"/>
          </a:xfrm>
          <a:prstGeom prst="rect">
            <a:avLst/>
          </a:prstGeom>
        </p:spPr>
      </p:pic>
      <p:sp>
        <p:nvSpPr>
          <p:cNvPr id="27" name="Text 21"/>
          <p:cNvSpPr/>
          <p:nvPr/>
        </p:nvSpPr>
        <p:spPr>
          <a:xfrm>
            <a:off x="4822031" y="2907506"/>
            <a:ext cx="1496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3. Review</a:t>
            </a:r>
            <a:endParaRPr lang="en-US" sz="784" dirty="0"/>
          </a:p>
        </p:txBody>
      </p:sp>
      <p:sp>
        <p:nvSpPr>
          <p:cNvPr id="28" name="Text 22"/>
          <p:cNvSpPr/>
          <p:nvPr/>
        </p:nvSpPr>
        <p:spPr>
          <a:xfrm>
            <a:off x="4822031" y="3098602"/>
            <a:ext cx="149661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인간의 코드 리뷰 및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
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논리적 오류 검증</a:t>
            </a:r>
            <a:endParaRPr lang="en-US" sz="674" dirty="0"/>
          </a:p>
        </p:txBody>
      </p:sp>
      <p:sp>
        <p:nvSpPr>
          <p:cNvPr id="29" name="Shape 23"/>
          <p:cNvSpPr/>
          <p:nvPr/>
        </p:nvSpPr>
        <p:spPr>
          <a:xfrm>
            <a:off x="6390084" y="2863751"/>
            <a:ext cx="357188" cy="14288"/>
          </a:xfrm>
          <a:prstGeom prst="rect">
            <a:avLst/>
          </a:prstGeom>
          <a:solidFill>
            <a:srgbClr val="FFFFFF">
              <a:alpha val="20000"/>
            </a:srgbClr>
          </a:solidFill>
          <a:ln/>
        </p:spPr>
      </p:sp>
      <p:sp>
        <p:nvSpPr>
          <p:cNvPr id="30" name="Text 24"/>
          <p:cNvSpPr/>
          <p:nvPr/>
        </p:nvSpPr>
        <p:spPr>
          <a:xfrm>
            <a:off x="6698131" y="2813745"/>
            <a:ext cx="8483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FFFF">
                    <a:alpha val="20000"/>
                  </a:srgbClr>
                </a:solidFill>
              </a:rPr>
              <a:t>►</a:t>
            </a:r>
            <a:endParaRPr lang="en-US" sz="621" dirty="0"/>
          </a:p>
        </p:txBody>
      </p:sp>
      <p:sp>
        <p:nvSpPr>
          <p:cNvPr id="31" name="Shape 25"/>
          <p:cNvSpPr/>
          <p:nvPr/>
        </p:nvSpPr>
        <p:spPr>
          <a:xfrm>
            <a:off x="7352705" y="2371725"/>
            <a:ext cx="428625" cy="428625"/>
          </a:xfrm>
          <a:prstGeom prst="ellipse">
            <a:avLst/>
          </a:prstGeom>
          <a:solidFill>
            <a:srgbClr val="1A237E"/>
          </a:solidFill>
          <a:ln w="18288">
            <a:solidFill>
              <a:srgbClr val="FFD700"/>
            </a:solidFill>
            <a:prstDash val="solid"/>
          </a:ln>
        </p:spPr>
      </p:sp>
      <p:pic>
        <p:nvPicPr>
          <p:cNvPr id="3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1292" y="2500313"/>
            <a:ext cx="171450" cy="171450"/>
          </a:xfrm>
          <a:prstGeom prst="rect">
            <a:avLst/>
          </a:prstGeom>
        </p:spPr>
      </p:pic>
      <p:sp>
        <p:nvSpPr>
          <p:cNvPr id="33" name="Text 26"/>
          <p:cNvSpPr/>
          <p:nvPr/>
        </p:nvSpPr>
        <p:spPr>
          <a:xfrm>
            <a:off x="6818709" y="2907506"/>
            <a:ext cx="1496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4. Refine</a:t>
            </a:r>
            <a:endParaRPr lang="en-US" sz="784" dirty="0"/>
          </a:p>
        </p:txBody>
      </p:sp>
      <p:sp>
        <p:nvSpPr>
          <p:cNvPr id="34" name="Text 27"/>
          <p:cNvSpPr/>
          <p:nvPr/>
        </p:nvSpPr>
        <p:spPr>
          <a:xfrm>
            <a:off x="6818709" y="3098602"/>
            <a:ext cx="1496616" cy="271463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피드백 반영 및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
</a:t>
            </a:r>
            <a:pPr algn="ctr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최적화 반복</a:t>
            </a:r>
            <a:endParaRPr lang="en-US" sz="674" dirty="0"/>
          </a:p>
        </p:txBody>
      </p:sp>
      <p:sp>
        <p:nvSpPr>
          <p:cNvPr id="35" name="Shape 28"/>
          <p:cNvSpPr/>
          <p:nvPr/>
        </p:nvSpPr>
        <p:spPr>
          <a:xfrm>
            <a:off x="642938" y="3698677"/>
            <a:ext cx="1857375" cy="10715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238" y="3826371"/>
            <a:ext cx="112514" cy="128588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941189" y="3812977"/>
            <a:ext cx="8585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Context is King</a:t>
            </a:r>
            <a:endParaRPr lang="en-US" sz="784" dirty="0"/>
          </a:p>
        </p:txBody>
      </p:sp>
      <p:sp>
        <p:nvSpPr>
          <p:cNvPr id="38" name="Text 30"/>
          <p:cNvSpPr/>
          <p:nvPr/>
        </p:nvSpPr>
        <p:spPr>
          <a:xfrm>
            <a:off x="757238" y="4118372"/>
            <a:ext cx="16287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프로젝트 구조, 규칙, 문서를 AI에게 지속적으로 학습시켜 맥락을 유지합니다.</a:t>
            </a:r>
            <a:endParaRPr lang="en-US" sz="727" dirty="0"/>
          </a:p>
        </p:txBody>
      </p:sp>
      <p:sp>
        <p:nvSpPr>
          <p:cNvPr id="39" name="Shape 31"/>
          <p:cNvSpPr/>
          <p:nvPr/>
        </p:nvSpPr>
        <p:spPr>
          <a:xfrm>
            <a:off x="2643188" y="3698677"/>
            <a:ext cx="1857375" cy="10715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4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7488" y="3826371"/>
            <a:ext cx="144661" cy="128588"/>
          </a:xfrm>
          <a:prstGeom prst="rect">
            <a:avLst/>
          </a:prstGeom>
        </p:spPr>
      </p:pic>
      <p:sp>
        <p:nvSpPr>
          <p:cNvPr id="41" name="Text 32"/>
          <p:cNvSpPr/>
          <p:nvPr/>
        </p:nvSpPr>
        <p:spPr>
          <a:xfrm>
            <a:off x="2973586" y="3812977"/>
            <a:ext cx="6893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Review First</a:t>
            </a:r>
            <a:endParaRPr lang="en-US" sz="784" dirty="0"/>
          </a:p>
        </p:txBody>
      </p:sp>
      <p:sp>
        <p:nvSpPr>
          <p:cNvPr id="42" name="Text 33"/>
          <p:cNvSpPr/>
          <p:nvPr/>
        </p:nvSpPr>
        <p:spPr>
          <a:xfrm>
            <a:off x="2757488" y="4118372"/>
            <a:ext cx="16287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생성된 코드를 맹신하지 않고, 반드시 라인 단위로 검토하고 이해합니다.</a:t>
            </a:r>
            <a:endParaRPr lang="en-US" sz="727" dirty="0"/>
          </a:p>
        </p:txBody>
      </p:sp>
      <p:sp>
        <p:nvSpPr>
          <p:cNvPr id="43" name="Shape 34"/>
          <p:cNvSpPr/>
          <p:nvPr/>
        </p:nvSpPr>
        <p:spPr>
          <a:xfrm>
            <a:off x="4643438" y="3698677"/>
            <a:ext cx="1857375" cy="10715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4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7738" y="3826371"/>
            <a:ext cx="144661" cy="128588"/>
          </a:xfrm>
          <a:prstGeom prst="rect">
            <a:avLst/>
          </a:prstGeom>
        </p:spPr>
      </p:pic>
      <p:sp>
        <p:nvSpPr>
          <p:cNvPr id="45" name="Text 35"/>
          <p:cNvSpPr/>
          <p:nvPr/>
        </p:nvSpPr>
        <p:spPr>
          <a:xfrm>
            <a:off x="4973836" y="3812977"/>
            <a:ext cx="65301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Small Steps</a:t>
            </a:r>
            <a:endParaRPr lang="en-US" sz="784" dirty="0"/>
          </a:p>
        </p:txBody>
      </p:sp>
      <p:sp>
        <p:nvSpPr>
          <p:cNvPr id="46" name="Text 36"/>
          <p:cNvSpPr/>
          <p:nvPr/>
        </p:nvSpPr>
        <p:spPr>
          <a:xfrm>
            <a:off x="4757738" y="4118372"/>
            <a:ext cx="16287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한 번에 거대한 기능을 구현하기보다, 작은 단위로 나누어 반복 개발합니다.</a:t>
            </a:r>
            <a:endParaRPr lang="en-US" sz="727" dirty="0"/>
          </a:p>
        </p:txBody>
      </p:sp>
      <p:sp>
        <p:nvSpPr>
          <p:cNvPr id="47" name="Shape 37"/>
          <p:cNvSpPr/>
          <p:nvPr/>
        </p:nvSpPr>
        <p:spPr>
          <a:xfrm>
            <a:off x="6643688" y="3698677"/>
            <a:ext cx="1857375" cy="10715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57988" y="3826371"/>
            <a:ext cx="96441" cy="128588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6925866" y="3812977"/>
            <a:ext cx="8118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TDD Approach</a:t>
            </a:r>
            <a:endParaRPr lang="en-US" sz="784" dirty="0"/>
          </a:p>
        </p:txBody>
      </p:sp>
      <p:sp>
        <p:nvSpPr>
          <p:cNvPr id="50" name="Text 39"/>
          <p:cNvSpPr/>
          <p:nvPr/>
        </p:nvSpPr>
        <p:spPr>
          <a:xfrm>
            <a:off x="6757988" y="4118372"/>
            <a:ext cx="1628775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테스트 코드를 먼저 작성하거나 함께 생성하여 기능의 안정성을 보장합니다.</a:t>
            </a:r>
            <a:endParaRPr lang="en-US" sz="727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3087244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프로젝트 구조 및 산출물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13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3900488" cy="3571875"/>
          </a:xfrm>
          <a:prstGeom prst="rect">
            <a:avLst/>
          </a:prstGeom>
          <a:solidFill>
            <a:srgbClr val="000000">
              <a:alpha val="30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3764561" y="1257300"/>
            <a:ext cx="621674" cy="116086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9" name="Text 6"/>
          <p:cNvSpPr/>
          <p:nvPr/>
        </p:nvSpPr>
        <p:spPr>
          <a:xfrm>
            <a:off x="3764561" y="1257300"/>
            <a:ext cx="621674" cy="116086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1A237E"/>
                </a:solidFill>
              </a:rPr>
              <a:t>PROJECT</a:t>
            </a:r>
            <a:endParaRPr lang="en-US" sz="584" dirty="0"/>
          </a:p>
        </p:txBody>
      </p:sp>
      <p:sp>
        <p:nvSpPr>
          <p:cNvPr id="10" name="Shape 7"/>
          <p:cNvSpPr/>
          <p:nvPr/>
        </p:nvSpPr>
        <p:spPr>
          <a:xfrm>
            <a:off x="3764561" y="1257300"/>
            <a:ext cx="621674" cy="116086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1" name="Text 8"/>
          <p:cNvSpPr/>
          <p:nvPr/>
        </p:nvSpPr>
        <p:spPr>
          <a:xfrm>
            <a:off x="3764561" y="1257300"/>
            <a:ext cx="621674" cy="116086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1A237E"/>
                </a:solidFill>
              </a:rPr>
              <a:t>ROOT</a:t>
            </a:r>
            <a:endParaRPr lang="en-US" sz="584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1418034"/>
            <a:ext cx="142875" cy="100013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00125" y="1400175"/>
            <a:ext cx="6587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smartcon-lite/</a:t>
            </a:r>
            <a:endParaRPr lang="en-US" sz="727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269" y="1596628"/>
            <a:ext cx="142875" cy="10001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1221581" y="1578769"/>
            <a:ext cx="43596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backend/</a:t>
            </a:r>
            <a:endParaRPr lang="en-US" sz="727" dirty="0"/>
          </a:p>
        </p:txBody>
      </p:sp>
      <p:sp>
        <p:nvSpPr>
          <p:cNvPr id="16" name="Text 11"/>
          <p:cNvSpPr/>
          <p:nvPr/>
        </p:nvSpPr>
        <p:spPr>
          <a:xfrm>
            <a:off x="1764702" y="1588591"/>
            <a:ext cx="84218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Spring Boot Server</a:t>
            </a:r>
            <a:endParaRPr lang="en-US" sz="621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0144" y="1775222"/>
            <a:ext cx="142875" cy="1000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364456" y="1757363"/>
            <a:ext cx="6729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src/main/java/</a:t>
            </a:r>
            <a:endParaRPr lang="en-US" sz="727" dirty="0"/>
          </a:p>
        </p:txBody>
      </p:sp>
      <p:pic>
        <p:nvPicPr>
          <p:cNvPr id="1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3019" y="1953816"/>
            <a:ext cx="142875" cy="100013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1507331" y="1935956"/>
            <a:ext cx="3964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domain/</a:t>
            </a:r>
            <a:endParaRPr lang="en-US" sz="727" dirty="0"/>
          </a:p>
        </p:txBody>
      </p:sp>
      <p:sp>
        <p:nvSpPr>
          <p:cNvPr id="21" name="Text 14"/>
          <p:cNvSpPr/>
          <p:nvPr/>
        </p:nvSpPr>
        <p:spPr>
          <a:xfrm>
            <a:off x="2010938" y="1945779"/>
            <a:ext cx="63453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Entity &amp; Logic</a:t>
            </a:r>
            <a:endParaRPr lang="en-US" sz="621" dirty="0"/>
          </a:p>
        </p:txBody>
      </p:sp>
      <p:pic>
        <p:nvPicPr>
          <p:cNvPr id="2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19" y="2132409"/>
            <a:ext cx="142875" cy="100013"/>
          </a:xfrm>
          <a:prstGeom prst="rect">
            <a:avLst/>
          </a:prstGeom>
        </p:spPr>
      </p:pic>
      <p:sp>
        <p:nvSpPr>
          <p:cNvPr id="23" name="Text 15"/>
          <p:cNvSpPr/>
          <p:nvPr/>
        </p:nvSpPr>
        <p:spPr>
          <a:xfrm>
            <a:off x="1507331" y="2114550"/>
            <a:ext cx="180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api/</a:t>
            </a:r>
            <a:endParaRPr lang="en-US" sz="727" dirty="0"/>
          </a:p>
        </p:txBody>
      </p:sp>
      <p:sp>
        <p:nvSpPr>
          <p:cNvPr id="24" name="Text 16"/>
          <p:cNvSpPr/>
          <p:nvPr/>
        </p:nvSpPr>
        <p:spPr>
          <a:xfrm>
            <a:off x="1795118" y="2124373"/>
            <a:ext cx="530647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Controllers</a:t>
            </a:r>
            <a:endParaRPr lang="en-US" sz="621" dirty="0"/>
          </a:p>
        </p:txBody>
      </p:sp>
      <p:pic>
        <p:nvPicPr>
          <p:cNvPr id="2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7269" y="2339578"/>
            <a:ext cx="142875" cy="100013"/>
          </a:xfrm>
          <a:prstGeom prst="rect">
            <a:avLst/>
          </a:prstGeom>
        </p:spPr>
      </p:pic>
      <p:sp>
        <p:nvSpPr>
          <p:cNvPr id="26" name="Text 17"/>
          <p:cNvSpPr/>
          <p:nvPr/>
        </p:nvSpPr>
        <p:spPr>
          <a:xfrm>
            <a:off x="1221581" y="2321719"/>
            <a:ext cx="44908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frontend/</a:t>
            </a:r>
            <a:endParaRPr lang="en-US" sz="727" dirty="0"/>
          </a:p>
        </p:txBody>
      </p:sp>
      <p:sp>
        <p:nvSpPr>
          <p:cNvPr id="27" name="Text 18"/>
          <p:cNvSpPr/>
          <p:nvPr/>
        </p:nvSpPr>
        <p:spPr>
          <a:xfrm>
            <a:off x="1777817" y="2331541"/>
            <a:ext cx="577109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Vue.js Client</a:t>
            </a:r>
            <a:endParaRPr lang="en-US" sz="621" dirty="0"/>
          </a:p>
        </p:txBody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0144" y="2518172"/>
            <a:ext cx="142875" cy="100013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1364456" y="2500313"/>
            <a:ext cx="17242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src/</a:t>
            </a:r>
            <a:endParaRPr lang="en-US" sz="727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019" y="2696766"/>
            <a:ext cx="142875" cy="100013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1507331" y="2678906"/>
            <a:ext cx="6253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components/</a:t>
            </a:r>
            <a:endParaRPr lang="en-US" sz="727" dirty="0"/>
          </a:p>
        </p:txBody>
      </p:sp>
      <p:sp>
        <p:nvSpPr>
          <p:cNvPr id="32" name="Text 21"/>
          <p:cNvSpPr/>
          <p:nvPr/>
        </p:nvSpPr>
        <p:spPr>
          <a:xfrm>
            <a:off x="2239789" y="2688729"/>
            <a:ext cx="71719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UI Components</a:t>
            </a:r>
            <a:endParaRPr lang="en-US" sz="621" dirty="0"/>
          </a:p>
        </p:txBody>
      </p:sp>
      <p:pic>
        <p:nvPicPr>
          <p:cNvPr id="33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93019" y="2875359"/>
            <a:ext cx="142875" cy="100013"/>
          </a:xfrm>
          <a:prstGeom prst="rect">
            <a:avLst/>
          </a:prstGeom>
        </p:spPr>
      </p:pic>
      <p:sp>
        <p:nvSpPr>
          <p:cNvPr id="34" name="Text 22"/>
          <p:cNvSpPr/>
          <p:nvPr/>
        </p:nvSpPr>
        <p:spPr>
          <a:xfrm>
            <a:off x="1507331" y="2857500"/>
            <a:ext cx="29476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views/</a:t>
            </a:r>
            <a:endParaRPr lang="en-US" sz="727" dirty="0"/>
          </a:p>
        </p:txBody>
      </p:sp>
      <p:sp>
        <p:nvSpPr>
          <p:cNvPr id="35" name="Text 23"/>
          <p:cNvSpPr/>
          <p:nvPr/>
        </p:nvSpPr>
        <p:spPr>
          <a:xfrm>
            <a:off x="1909251" y="2867323"/>
            <a:ext cx="53801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Page Views</a:t>
            </a:r>
            <a:endParaRPr lang="en-US" sz="621" dirty="0"/>
          </a:p>
        </p:txBody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93019" y="3053953"/>
            <a:ext cx="142875" cy="100013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1507331" y="3036094"/>
            <a:ext cx="32534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stores/</a:t>
            </a:r>
            <a:endParaRPr lang="en-US" sz="727" dirty="0"/>
          </a:p>
        </p:txBody>
      </p:sp>
      <p:sp>
        <p:nvSpPr>
          <p:cNvPr id="38" name="Text 25"/>
          <p:cNvSpPr/>
          <p:nvPr/>
        </p:nvSpPr>
        <p:spPr>
          <a:xfrm>
            <a:off x="1939835" y="3045916"/>
            <a:ext cx="510946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Pinia State</a:t>
            </a:r>
            <a:endParaRPr lang="en-US" sz="621" dirty="0"/>
          </a:p>
        </p:txBody>
      </p:sp>
      <p:pic>
        <p:nvPicPr>
          <p:cNvPr id="39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7269" y="3261122"/>
            <a:ext cx="142875" cy="100013"/>
          </a:xfrm>
          <a:prstGeom prst="rect">
            <a:avLst/>
          </a:prstGeom>
        </p:spPr>
      </p:pic>
      <p:sp>
        <p:nvSpPr>
          <p:cNvPr id="40" name="Text 26"/>
          <p:cNvSpPr/>
          <p:nvPr/>
        </p:nvSpPr>
        <p:spPr>
          <a:xfrm>
            <a:off x="1221581" y="3243263"/>
            <a:ext cx="25513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90CAF9"/>
                </a:solidFill>
              </a:rPr>
              <a:t>docs/</a:t>
            </a:r>
            <a:endParaRPr lang="en-US" sz="727" dirty="0"/>
          </a:p>
        </p:txBody>
      </p:sp>
      <p:sp>
        <p:nvSpPr>
          <p:cNvPr id="41" name="Text 27"/>
          <p:cNvSpPr/>
          <p:nvPr/>
        </p:nvSpPr>
        <p:spPr>
          <a:xfrm>
            <a:off x="1583875" y="3253085"/>
            <a:ext cx="85041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546E7A"/>
                </a:solidFill>
              </a:rPr>
              <a:t>// Project Documents</a:t>
            </a:r>
            <a:endParaRPr lang="en-US" sz="621" dirty="0"/>
          </a:p>
        </p:txBody>
      </p:sp>
      <p:pic>
        <p:nvPicPr>
          <p:cNvPr id="4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50144" y="3439716"/>
            <a:ext cx="142875" cy="100013"/>
          </a:xfrm>
          <a:prstGeom prst="rect">
            <a:avLst/>
          </a:prstGeom>
        </p:spPr>
      </p:pic>
      <p:sp>
        <p:nvSpPr>
          <p:cNvPr id="43" name="Text 28"/>
          <p:cNvSpPr/>
          <p:nvPr/>
        </p:nvSpPr>
        <p:spPr>
          <a:xfrm>
            <a:off x="1364456" y="3421856"/>
            <a:ext cx="5828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README.md</a:t>
            </a:r>
            <a:endParaRPr lang="en-US" sz="727" dirty="0"/>
          </a:p>
        </p:txBody>
      </p:sp>
      <p:sp>
        <p:nvSpPr>
          <p:cNvPr id="44" name="Shape 29"/>
          <p:cNvSpPr/>
          <p:nvPr/>
        </p:nvSpPr>
        <p:spPr>
          <a:xfrm>
            <a:off x="4893469" y="1257300"/>
            <a:ext cx="3607594" cy="832247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45" name="Shape 30"/>
          <p:cNvSpPr/>
          <p:nvPr/>
        </p:nvSpPr>
        <p:spPr>
          <a:xfrm>
            <a:off x="4893469" y="1257300"/>
            <a:ext cx="28575" cy="832247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07769" y="1401961"/>
            <a:ext cx="112514" cy="128588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5191720" y="1371600"/>
            <a:ext cx="1412425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소스 코드 (Source Code)</a:t>
            </a:r>
            <a:endParaRPr lang="en-US" sz="885" dirty="0"/>
          </a:p>
        </p:txBody>
      </p:sp>
      <p:sp>
        <p:nvSpPr>
          <p:cNvPr id="48" name="Text 32"/>
          <p:cNvSpPr/>
          <p:nvPr/>
        </p:nvSpPr>
        <p:spPr>
          <a:xfrm>
            <a:off x="5007769" y="1646634"/>
            <a:ext cx="16609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GitHub Repository</a:t>
            </a:r>
            <a:endParaRPr lang="en-US" sz="727" dirty="0"/>
          </a:p>
        </p:txBody>
      </p:sp>
      <p:sp>
        <p:nvSpPr>
          <p:cNvPr id="49" name="Text 33"/>
          <p:cNvSpPr/>
          <p:nvPr/>
        </p:nvSpPr>
        <p:spPr>
          <a:xfrm>
            <a:off x="6725841" y="1646634"/>
            <a:ext cx="16609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Release Tags (v1.0)</a:t>
            </a:r>
            <a:endParaRPr lang="en-US" sz="727" dirty="0"/>
          </a:p>
        </p:txBody>
      </p:sp>
      <p:sp>
        <p:nvSpPr>
          <p:cNvPr id="50" name="Text 34"/>
          <p:cNvSpPr/>
          <p:nvPr/>
        </p:nvSpPr>
        <p:spPr>
          <a:xfrm>
            <a:off x="5007769" y="1839516"/>
            <a:ext cx="16609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Build Scripts</a:t>
            </a:r>
            <a:endParaRPr lang="en-US" sz="727" dirty="0"/>
          </a:p>
        </p:txBody>
      </p:sp>
      <p:sp>
        <p:nvSpPr>
          <p:cNvPr id="51" name="Text 35"/>
          <p:cNvSpPr/>
          <p:nvPr/>
        </p:nvSpPr>
        <p:spPr>
          <a:xfrm>
            <a:off x="6725841" y="1839516"/>
            <a:ext cx="166092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Environment Config</a:t>
            </a:r>
            <a:endParaRPr lang="en-US" sz="727" dirty="0"/>
          </a:p>
        </p:txBody>
      </p:sp>
      <p:sp>
        <p:nvSpPr>
          <p:cNvPr id="52" name="Shape 36"/>
          <p:cNvSpPr/>
          <p:nvPr/>
        </p:nvSpPr>
        <p:spPr>
          <a:xfrm>
            <a:off x="4893469" y="2232422"/>
            <a:ext cx="3607594" cy="850106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53" name="Shape 37"/>
          <p:cNvSpPr/>
          <p:nvPr/>
        </p:nvSpPr>
        <p:spPr>
          <a:xfrm>
            <a:off x="4893469" y="2232422"/>
            <a:ext cx="28575" cy="850106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5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07769" y="2377083"/>
            <a:ext cx="96441" cy="128588"/>
          </a:xfrm>
          <a:prstGeom prst="rect">
            <a:avLst/>
          </a:prstGeom>
        </p:spPr>
      </p:pic>
      <p:sp>
        <p:nvSpPr>
          <p:cNvPr id="55" name="Text 38"/>
          <p:cNvSpPr/>
          <p:nvPr/>
        </p:nvSpPr>
        <p:spPr>
          <a:xfrm>
            <a:off x="5175647" y="2346722"/>
            <a:ext cx="135904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설계 문서 (Documents)</a:t>
            </a:r>
            <a:endParaRPr lang="en-US" sz="885" dirty="0"/>
          </a:p>
        </p:txBody>
      </p:sp>
      <p:sp>
        <p:nvSpPr>
          <p:cNvPr id="56" name="Text 39"/>
          <p:cNvSpPr/>
          <p:nvPr/>
        </p:nvSpPr>
        <p:spPr>
          <a:xfrm>
            <a:off x="5007769" y="2621756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요구사항 정의서 (PRD)</a:t>
            </a:r>
            <a:endParaRPr lang="en-US" sz="727" dirty="0"/>
          </a:p>
        </p:txBody>
      </p:sp>
      <p:sp>
        <p:nvSpPr>
          <p:cNvPr id="57" name="Text 40"/>
          <p:cNvSpPr/>
          <p:nvPr/>
        </p:nvSpPr>
        <p:spPr>
          <a:xfrm>
            <a:off x="6725841" y="2621756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WBS (일정 계획)</a:t>
            </a:r>
            <a:endParaRPr lang="en-US" sz="727" dirty="0"/>
          </a:p>
        </p:txBody>
      </p:sp>
      <p:sp>
        <p:nvSpPr>
          <p:cNvPr id="58" name="Text 41"/>
          <p:cNvSpPr/>
          <p:nvPr/>
        </p:nvSpPr>
        <p:spPr>
          <a:xfrm>
            <a:off x="5007769" y="2823567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ERD (데이터 모델)</a:t>
            </a:r>
            <a:endParaRPr lang="en-US" sz="727" dirty="0"/>
          </a:p>
        </p:txBody>
      </p:sp>
      <p:sp>
        <p:nvSpPr>
          <p:cNvPr id="59" name="Text 42"/>
          <p:cNvSpPr/>
          <p:nvPr/>
        </p:nvSpPr>
        <p:spPr>
          <a:xfrm>
            <a:off x="6725841" y="2823567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API 명세서 (Swagger)</a:t>
            </a:r>
            <a:endParaRPr lang="en-US" sz="727" dirty="0"/>
          </a:p>
        </p:txBody>
      </p:sp>
      <p:sp>
        <p:nvSpPr>
          <p:cNvPr id="60" name="Shape 43"/>
          <p:cNvSpPr/>
          <p:nvPr/>
        </p:nvSpPr>
        <p:spPr>
          <a:xfrm>
            <a:off x="4893469" y="3225403"/>
            <a:ext cx="3607594" cy="850106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61" name="Shape 44"/>
          <p:cNvSpPr/>
          <p:nvPr/>
        </p:nvSpPr>
        <p:spPr>
          <a:xfrm>
            <a:off x="4893469" y="3225403"/>
            <a:ext cx="28575" cy="850106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62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7769" y="3370064"/>
            <a:ext cx="112514" cy="128588"/>
          </a:xfrm>
          <a:prstGeom prst="rect">
            <a:avLst/>
          </a:prstGeom>
        </p:spPr>
      </p:pic>
      <p:sp>
        <p:nvSpPr>
          <p:cNvPr id="63" name="Text 45"/>
          <p:cNvSpPr/>
          <p:nvPr/>
        </p:nvSpPr>
        <p:spPr>
          <a:xfrm>
            <a:off x="5191720" y="3339703"/>
            <a:ext cx="102420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매뉴얼 (Manuals)</a:t>
            </a:r>
            <a:endParaRPr lang="en-US" sz="885" dirty="0"/>
          </a:p>
        </p:txBody>
      </p:sp>
      <p:sp>
        <p:nvSpPr>
          <p:cNvPr id="64" name="Text 46"/>
          <p:cNvSpPr/>
          <p:nvPr/>
        </p:nvSpPr>
        <p:spPr>
          <a:xfrm>
            <a:off x="5007769" y="3614738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사용자 매뉴얼 (User)</a:t>
            </a:r>
            <a:endParaRPr lang="en-US" sz="727" dirty="0"/>
          </a:p>
        </p:txBody>
      </p:sp>
      <p:sp>
        <p:nvSpPr>
          <p:cNvPr id="65" name="Text 47"/>
          <p:cNvSpPr/>
          <p:nvPr/>
        </p:nvSpPr>
        <p:spPr>
          <a:xfrm>
            <a:off x="6725841" y="3614738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운영자 매뉴얼 (Admin)</a:t>
            </a:r>
            <a:endParaRPr lang="en-US" sz="727" dirty="0"/>
          </a:p>
        </p:txBody>
      </p:sp>
      <p:sp>
        <p:nvSpPr>
          <p:cNvPr id="66" name="Text 48"/>
          <p:cNvSpPr/>
          <p:nvPr/>
        </p:nvSpPr>
        <p:spPr>
          <a:xfrm>
            <a:off x="5007769" y="3816548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설치 가이드</a:t>
            </a:r>
            <a:endParaRPr lang="en-US" sz="727" dirty="0"/>
          </a:p>
        </p:txBody>
      </p:sp>
      <p:sp>
        <p:nvSpPr>
          <p:cNvPr id="67" name="Text 49"/>
          <p:cNvSpPr/>
          <p:nvPr/>
        </p:nvSpPr>
        <p:spPr>
          <a:xfrm>
            <a:off x="6725841" y="3816548"/>
            <a:ext cx="166092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테스트 결과 보고서</a:t>
            </a:r>
            <a:endParaRPr lang="en-US" sz="727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3540733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주요 성공 요소 및 위험 관리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14</a:t>
            </a:r>
            <a:endParaRPr lang="en-US" sz="942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8" y="1359991"/>
            <a:ext cx="192881" cy="17145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42975" y="1328738"/>
            <a:ext cx="168296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D700"/>
                </a:solidFill>
              </a:rPr>
              <a:t>Key Success Factors</a:t>
            </a:r>
            <a:endParaRPr lang="en-US" sz="1193" dirty="0"/>
          </a:p>
        </p:txBody>
      </p:sp>
      <p:sp>
        <p:nvSpPr>
          <p:cNvPr id="9" name="Shape 5"/>
          <p:cNvSpPr/>
          <p:nvPr/>
        </p:nvSpPr>
        <p:spPr>
          <a:xfrm>
            <a:off x="642938" y="1927027"/>
            <a:ext cx="3714750" cy="96440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sp>
        <p:nvSpPr>
          <p:cNvPr id="10" name="Shape 6"/>
          <p:cNvSpPr/>
          <p:nvPr/>
        </p:nvSpPr>
        <p:spPr>
          <a:xfrm>
            <a:off x="642938" y="1927027"/>
            <a:ext cx="28575" cy="950119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1" name="Shape 7"/>
          <p:cNvSpPr/>
          <p:nvPr/>
        </p:nvSpPr>
        <p:spPr>
          <a:xfrm>
            <a:off x="785813" y="2069902"/>
            <a:ext cx="285750" cy="285750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357" y="2148483"/>
            <a:ext cx="144661" cy="1285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1143000" y="2118122"/>
            <a:ext cx="165338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현장 중심 UX (Field-Centric)</a:t>
            </a:r>
            <a:endParaRPr lang="en-US" sz="885" dirty="0"/>
          </a:p>
        </p:txBody>
      </p:sp>
      <p:sp>
        <p:nvSpPr>
          <p:cNvPr id="14" name="Text 9"/>
          <p:cNvSpPr/>
          <p:nvPr/>
        </p:nvSpPr>
        <p:spPr>
          <a:xfrm>
            <a:off x="785813" y="2412802"/>
            <a:ext cx="342900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고령의 노무자도 쉽게 사용할 수 있는 직관적인 UI/UX 설계와 간소화된 프로세스가 필수적입니다.</a:t>
            </a:r>
            <a:endParaRPr lang="en-US" sz="780" dirty="0"/>
          </a:p>
        </p:txBody>
      </p:sp>
      <p:sp>
        <p:nvSpPr>
          <p:cNvPr id="15" name="Shape 10"/>
          <p:cNvSpPr/>
          <p:nvPr/>
        </p:nvSpPr>
        <p:spPr>
          <a:xfrm>
            <a:off x="642938" y="3055739"/>
            <a:ext cx="3714750" cy="96440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642938" y="3055739"/>
            <a:ext cx="28575" cy="950119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7" name="Shape 12"/>
          <p:cNvSpPr/>
          <p:nvPr/>
        </p:nvSpPr>
        <p:spPr>
          <a:xfrm>
            <a:off x="785813" y="3198614"/>
            <a:ext cx="285750" cy="285750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320" y="3277195"/>
            <a:ext cx="160734" cy="128588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143000" y="3246834"/>
            <a:ext cx="143812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데이터 무결성 (Integrity)</a:t>
            </a:r>
            <a:endParaRPr lang="en-US" sz="885" dirty="0"/>
          </a:p>
        </p:txBody>
      </p:sp>
      <p:sp>
        <p:nvSpPr>
          <p:cNvPr id="20" name="Text 14"/>
          <p:cNvSpPr/>
          <p:nvPr/>
        </p:nvSpPr>
        <p:spPr>
          <a:xfrm>
            <a:off x="785813" y="3541514"/>
            <a:ext cx="342900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노무비 지급 및 법적 분쟁의 근거가 되므로, 출역 기록의 위변조 방지와 정확성이 보장되어야 합니다.</a:t>
            </a:r>
            <a:endParaRPr lang="en-US" sz="780" dirty="0"/>
          </a:p>
        </p:txBody>
      </p:sp>
      <p:sp>
        <p:nvSpPr>
          <p:cNvPr id="21" name="Shape 15"/>
          <p:cNvSpPr/>
          <p:nvPr/>
        </p:nvSpPr>
        <p:spPr>
          <a:xfrm>
            <a:off x="642938" y="4184452"/>
            <a:ext cx="3714750" cy="96440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sp>
        <p:nvSpPr>
          <p:cNvPr id="22" name="Shape 16"/>
          <p:cNvSpPr/>
          <p:nvPr/>
        </p:nvSpPr>
        <p:spPr>
          <a:xfrm>
            <a:off x="642938" y="4184452"/>
            <a:ext cx="28575" cy="950119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23" name="Shape 17"/>
          <p:cNvSpPr/>
          <p:nvPr/>
        </p:nvSpPr>
        <p:spPr>
          <a:xfrm>
            <a:off x="785813" y="4327327"/>
            <a:ext cx="285750" cy="285750"/>
          </a:xfrm>
          <a:prstGeom prst="ellipse">
            <a:avLst/>
          </a:prstGeom>
          <a:solidFill>
            <a:srgbClr val="FFFFFF">
              <a:alpha val="10000"/>
            </a:srgbClr>
          </a:solidFill>
          <a:ln/>
        </p:spPr>
      </p:sp>
      <p:pic>
        <p:nvPicPr>
          <p:cNvPr id="2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430" y="4405908"/>
            <a:ext cx="112514" cy="128588"/>
          </a:xfrm>
          <a:prstGeom prst="rect">
            <a:avLst/>
          </a:prstGeom>
        </p:spPr>
      </p:pic>
      <p:sp>
        <p:nvSpPr>
          <p:cNvPr id="25" name="Text 18"/>
          <p:cNvSpPr/>
          <p:nvPr/>
        </p:nvSpPr>
        <p:spPr>
          <a:xfrm>
            <a:off x="1143000" y="4375547"/>
            <a:ext cx="113504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확장성 (Scalability)</a:t>
            </a:r>
            <a:endParaRPr lang="en-US" sz="885" dirty="0"/>
          </a:p>
        </p:txBody>
      </p:sp>
      <p:sp>
        <p:nvSpPr>
          <p:cNvPr id="26" name="Text 19"/>
          <p:cNvSpPr/>
          <p:nvPr/>
        </p:nvSpPr>
        <p:spPr>
          <a:xfrm>
            <a:off x="785813" y="4670227"/>
            <a:ext cx="3429000" cy="32146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다수의 현장과 사용자가 동시에 접속하더라도 안정적인 성능을 유지하는 클라우드 아키텍처가 요구됩니다.</a:t>
            </a:r>
            <a:endParaRPr lang="en-US" sz="78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6313" y="1359991"/>
            <a:ext cx="171450" cy="17145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5064919" y="1328738"/>
            <a:ext cx="154958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AB91"/>
                </a:solidFill>
              </a:rPr>
              <a:t>Risk Management</a:t>
            </a:r>
            <a:endParaRPr lang="en-US" sz="1193" dirty="0"/>
          </a:p>
        </p:txBody>
      </p:sp>
      <p:sp>
        <p:nvSpPr>
          <p:cNvPr id="29" name="Shape 21"/>
          <p:cNvSpPr/>
          <p:nvPr/>
        </p:nvSpPr>
        <p:spPr>
          <a:xfrm>
            <a:off x="4786313" y="1927027"/>
            <a:ext cx="3714750" cy="89296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AB91">
                <a:alpha val="30000"/>
              </a:srgbClr>
            </a:solidFill>
            <a:prstDash val="solid"/>
          </a:ln>
        </p:spPr>
      </p:sp>
      <p:sp>
        <p:nvSpPr>
          <p:cNvPr id="30" name="Text 22"/>
          <p:cNvSpPr/>
          <p:nvPr/>
        </p:nvSpPr>
        <p:spPr>
          <a:xfrm>
            <a:off x="4929188" y="2069902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AB91"/>
                </a:solidFill>
              </a:rPr>
              <a:t>RISK</a:t>
            </a:r>
            <a:endParaRPr lang="en-US" sz="584" dirty="0"/>
          </a:p>
        </p:txBody>
      </p:sp>
      <p:sp>
        <p:nvSpPr>
          <p:cNvPr id="31" name="Text 23"/>
          <p:cNvSpPr/>
          <p:nvPr/>
        </p:nvSpPr>
        <p:spPr>
          <a:xfrm>
            <a:off x="5500688" y="2069902"/>
            <a:ext cx="28575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야외 환경에서의 안면인식 실패 (조명, 각도)</a:t>
            </a:r>
            <a:endParaRPr lang="en-US" sz="780" dirty="0"/>
          </a:p>
        </p:txBody>
      </p:sp>
      <p:sp>
        <p:nvSpPr>
          <p:cNvPr id="32" name="Text 24"/>
          <p:cNvSpPr/>
          <p:nvPr/>
        </p:nvSpPr>
        <p:spPr>
          <a:xfrm>
            <a:off x="4929188" y="2291358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676"/>
                </a:solidFill>
              </a:rPr>
              <a:t>SOLUTION</a:t>
            </a:r>
            <a:endParaRPr lang="en-US" sz="584" dirty="0"/>
          </a:p>
        </p:txBody>
      </p:sp>
      <p:sp>
        <p:nvSpPr>
          <p:cNvPr id="33" name="Text 25"/>
          <p:cNvSpPr/>
          <p:nvPr/>
        </p:nvSpPr>
        <p:spPr>
          <a:xfrm>
            <a:off x="5500688" y="2291358"/>
            <a:ext cx="28575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Hybrid Auth: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 GPS 위치 기반 수동 승인 프로세스 병행 및 다각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도 촬영 가이드 제공</a:t>
            </a:r>
            <a:endParaRPr lang="en-US" sz="734" dirty="0"/>
          </a:p>
        </p:txBody>
      </p:sp>
      <p:sp>
        <p:nvSpPr>
          <p:cNvPr id="34" name="Shape 26"/>
          <p:cNvSpPr/>
          <p:nvPr/>
        </p:nvSpPr>
        <p:spPr>
          <a:xfrm>
            <a:off x="4786313" y="2984302"/>
            <a:ext cx="3714750" cy="89296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AB91">
                <a:alpha val="30000"/>
              </a:srgbClr>
            </a:solidFill>
            <a:prstDash val="solid"/>
          </a:ln>
        </p:spPr>
      </p:sp>
      <p:sp>
        <p:nvSpPr>
          <p:cNvPr id="35" name="Text 27"/>
          <p:cNvSpPr/>
          <p:nvPr/>
        </p:nvSpPr>
        <p:spPr>
          <a:xfrm>
            <a:off x="4929188" y="3127177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AB91"/>
                </a:solidFill>
              </a:rPr>
              <a:t>RISK</a:t>
            </a:r>
            <a:endParaRPr lang="en-US" sz="584" dirty="0"/>
          </a:p>
        </p:txBody>
      </p:sp>
      <p:sp>
        <p:nvSpPr>
          <p:cNvPr id="36" name="Text 28"/>
          <p:cNvSpPr/>
          <p:nvPr/>
        </p:nvSpPr>
        <p:spPr>
          <a:xfrm>
            <a:off x="5500688" y="3127177"/>
            <a:ext cx="28575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현장 네트워크 불안정 및 음영 지역</a:t>
            </a:r>
            <a:endParaRPr lang="en-US" sz="780" dirty="0"/>
          </a:p>
        </p:txBody>
      </p:sp>
      <p:sp>
        <p:nvSpPr>
          <p:cNvPr id="37" name="Text 29"/>
          <p:cNvSpPr/>
          <p:nvPr/>
        </p:nvSpPr>
        <p:spPr>
          <a:xfrm>
            <a:off x="4929188" y="3348633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676"/>
                </a:solidFill>
              </a:rPr>
              <a:t>SOLUTION</a:t>
            </a:r>
            <a:endParaRPr lang="en-US" sz="584" dirty="0"/>
          </a:p>
        </p:txBody>
      </p:sp>
      <p:sp>
        <p:nvSpPr>
          <p:cNvPr id="38" name="Text 30"/>
          <p:cNvSpPr/>
          <p:nvPr/>
        </p:nvSpPr>
        <p:spPr>
          <a:xfrm>
            <a:off x="5500688" y="3348633"/>
            <a:ext cx="28575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Offline Mode: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 로컬 스토리지에 데이터 임시 저장 후 네트워크 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복구 시 자동 동기화</a:t>
            </a:r>
            <a:endParaRPr lang="en-US" sz="734" dirty="0"/>
          </a:p>
        </p:txBody>
      </p:sp>
      <p:sp>
        <p:nvSpPr>
          <p:cNvPr id="39" name="Shape 31"/>
          <p:cNvSpPr/>
          <p:nvPr/>
        </p:nvSpPr>
        <p:spPr>
          <a:xfrm>
            <a:off x="4786313" y="4041577"/>
            <a:ext cx="3714750" cy="89296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AB91">
                <a:alpha val="30000"/>
              </a:srgbClr>
            </a:solidFill>
            <a:prstDash val="solid"/>
          </a:ln>
        </p:spPr>
      </p:sp>
      <p:sp>
        <p:nvSpPr>
          <p:cNvPr id="40" name="Text 32"/>
          <p:cNvSpPr/>
          <p:nvPr/>
        </p:nvSpPr>
        <p:spPr>
          <a:xfrm>
            <a:off x="4929188" y="4184452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AB91"/>
                </a:solidFill>
              </a:rPr>
              <a:t>RISK</a:t>
            </a:r>
            <a:endParaRPr lang="en-US" sz="584" dirty="0"/>
          </a:p>
        </p:txBody>
      </p:sp>
      <p:sp>
        <p:nvSpPr>
          <p:cNvPr id="41" name="Text 33"/>
          <p:cNvSpPr/>
          <p:nvPr/>
        </p:nvSpPr>
        <p:spPr>
          <a:xfrm>
            <a:off x="5500688" y="4184452"/>
            <a:ext cx="28575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생체 정보 수집에 대한 거부감</a:t>
            </a:r>
            <a:endParaRPr lang="en-US" sz="780" dirty="0"/>
          </a:p>
        </p:txBody>
      </p:sp>
      <p:sp>
        <p:nvSpPr>
          <p:cNvPr id="42" name="Text 34"/>
          <p:cNvSpPr/>
          <p:nvPr/>
        </p:nvSpPr>
        <p:spPr>
          <a:xfrm>
            <a:off x="4929188" y="4405908"/>
            <a:ext cx="571500" cy="137517"/>
          </a:xfrm>
          <a:prstGeom prst="rect">
            <a:avLst/>
          </a:prstGeom>
          <a:noFill/>
          <a:ln/>
        </p:spPr>
        <p:txBody>
          <a:bodyPr wrap="none" lIns="0" tIns="25527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00E676"/>
                </a:solidFill>
              </a:rPr>
              <a:t>SOLUTION</a:t>
            </a:r>
            <a:endParaRPr lang="en-US" sz="584" dirty="0"/>
          </a:p>
        </p:txBody>
      </p:sp>
      <p:sp>
        <p:nvSpPr>
          <p:cNvPr id="43" name="Text 35"/>
          <p:cNvSpPr/>
          <p:nvPr/>
        </p:nvSpPr>
        <p:spPr>
          <a:xfrm>
            <a:off x="5500688" y="4405908"/>
            <a:ext cx="2857500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FFFFFF"/>
                </a:solidFill>
              </a:rPr>
              <a:t>Privacy First: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 데이터 암호화 저장, 수집 목적 명시, 간편한 동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의/철회 절차 마련</a:t>
            </a:r>
            <a:endParaRPr lang="en-US" sz="734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2237724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예상 효과 및 결론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15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328738"/>
            <a:ext cx="3094667" cy="357187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1400175"/>
            <a:ext cx="2943225" cy="3429000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571500" y="4445198"/>
            <a:ext cx="1743661" cy="312539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71500" y="4445198"/>
            <a:ext cx="1743661" cy="312539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SMART SITE INNOVATION</a:t>
            </a:r>
            <a:endParaRPr lang="en-US" sz="784" dirty="0"/>
          </a:p>
        </p:txBody>
      </p:sp>
      <p:sp>
        <p:nvSpPr>
          <p:cNvPr id="11" name="Shape 7"/>
          <p:cNvSpPr/>
          <p:nvPr/>
        </p:nvSpPr>
        <p:spPr>
          <a:xfrm>
            <a:off x="4086225" y="1328738"/>
            <a:ext cx="4414838" cy="68401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2" name="Shape 8"/>
          <p:cNvSpPr/>
          <p:nvPr/>
        </p:nvSpPr>
        <p:spPr>
          <a:xfrm>
            <a:off x="4086225" y="1328738"/>
            <a:ext cx="35719" cy="684014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253" y="1543943"/>
            <a:ext cx="257175" cy="257175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943475" y="1471613"/>
            <a:ext cx="2813940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업무 효율성 30% 증대</a:t>
            </a:r>
            <a:endParaRPr lang="en-US" sz="987" dirty="0"/>
          </a:p>
        </p:txBody>
      </p:sp>
      <p:sp>
        <p:nvSpPr>
          <p:cNvPr id="15" name="Text 10"/>
          <p:cNvSpPr/>
          <p:nvPr/>
        </p:nvSpPr>
        <p:spPr>
          <a:xfrm>
            <a:off x="4943475" y="1714500"/>
            <a:ext cx="281394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안면인식 자동 출역 체크 및 작업일보 전산화로 수기 업무 최소화</a:t>
            </a:r>
            <a:endParaRPr lang="en-US" sz="780" dirty="0"/>
          </a:p>
        </p:txBody>
      </p:sp>
      <p:sp>
        <p:nvSpPr>
          <p:cNvPr id="16" name="Shape 11"/>
          <p:cNvSpPr/>
          <p:nvPr/>
        </p:nvSpPr>
        <p:spPr>
          <a:xfrm>
            <a:off x="4086225" y="2155627"/>
            <a:ext cx="4414838" cy="68401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17" name="Shape 12"/>
          <p:cNvSpPr/>
          <p:nvPr/>
        </p:nvSpPr>
        <p:spPr>
          <a:xfrm>
            <a:off x="4086225" y="2155627"/>
            <a:ext cx="35719" cy="684014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1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253" y="2370832"/>
            <a:ext cx="257175" cy="257175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4943475" y="2298502"/>
            <a:ext cx="2968228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투명한 노무비 관리</a:t>
            </a:r>
            <a:endParaRPr lang="en-US" sz="987" dirty="0"/>
          </a:p>
        </p:txBody>
      </p:sp>
      <p:sp>
        <p:nvSpPr>
          <p:cNvPr id="20" name="Text 14"/>
          <p:cNvSpPr/>
          <p:nvPr/>
        </p:nvSpPr>
        <p:spPr>
          <a:xfrm>
            <a:off x="4943475" y="2541389"/>
            <a:ext cx="29682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실명 인증 기반의 정확한 출역 기록으로 허위 청구 방지 및 비용 절감</a:t>
            </a:r>
            <a:endParaRPr lang="en-US" sz="780" dirty="0"/>
          </a:p>
        </p:txBody>
      </p:sp>
      <p:sp>
        <p:nvSpPr>
          <p:cNvPr id="21" name="Shape 15"/>
          <p:cNvSpPr/>
          <p:nvPr/>
        </p:nvSpPr>
        <p:spPr>
          <a:xfrm>
            <a:off x="4086225" y="2982516"/>
            <a:ext cx="4414838" cy="684014"/>
          </a:xfrm>
          <a:prstGeom prst="rect">
            <a:avLst/>
          </a:prstGeom>
          <a:solidFill>
            <a:srgbClr val="FFFFFF">
              <a:alpha val="5000"/>
            </a:srgbClr>
          </a:solidFill>
          <a:ln/>
        </p:spPr>
      </p:sp>
      <p:sp>
        <p:nvSpPr>
          <p:cNvPr id="22" name="Shape 16"/>
          <p:cNvSpPr/>
          <p:nvPr/>
        </p:nvSpPr>
        <p:spPr>
          <a:xfrm>
            <a:off x="4086225" y="2982516"/>
            <a:ext cx="35719" cy="684014"/>
          </a:xfrm>
          <a:prstGeom prst="rect">
            <a:avLst/>
          </a:prstGeom>
          <a:solidFill>
            <a:srgbClr val="FFD700"/>
          </a:solidFill>
          <a:ln/>
        </p:spPr>
      </p:sp>
      <p:pic>
        <p:nvPicPr>
          <p:cNvPr id="2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180" y="3197721"/>
            <a:ext cx="289322" cy="257175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4943475" y="3125391"/>
            <a:ext cx="2518172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FFFF"/>
                </a:solidFill>
              </a:rPr>
              <a:t>현장 안전 관리 강화</a:t>
            </a:r>
            <a:endParaRPr lang="en-US" sz="987" dirty="0"/>
          </a:p>
        </p:txBody>
      </p:sp>
      <p:sp>
        <p:nvSpPr>
          <p:cNvPr id="25" name="Text 18"/>
          <p:cNvSpPr/>
          <p:nvPr/>
        </p:nvSpPr>
        <p:spPr>
          <a:xfrm>
            <a:off x="4943475" y="3368278"/>
            <a:ext cx="251817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실시간 인원 파악 및 비인가자 출입 통제로 안전 사고 예방</a:t>
            </a:r>
            <a:endParaRPr lang="en-US" sz="780" dirty="0"/>
          </a:p>
        </p:txBody>
      </p:sp>
      <p:sp>
        <p:nvSpPr>
          <p:cNvPr id="26" name="Shape 19"/>
          <p:cNvSpPr/>
          <p:nvPr/>
        </p:nvSpPr>
        <p:spPr>
          <a:xfrm>
            <a:off x="4086225" y="3881958"/>
            <a:ext cx="4414838" cy="1018654"/>
          </a:xfrm>
          <a:prstGeom prst="rect">
            <a:avLst/>
          </a:prstGeom>
          <a:solidFill>
            <a:srgbClr val="000000">
              <a:alpha val="50000"/>
            </a:srgbClr>
          </a:solidFill>
          <a:ln w="9144">
            <a:solidFill>
              <a:srgbClr val="FFD700">
                <a:alpha val="50000"/>
              </a:srgbClr>
            </a:solidFill>
            <a:prstDash val="dash"/>
          </a:ln>
        </p:spPr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3381" y="3967683"/>
            <a:ext cx="151805" cy="171450"/>
          </a:xfrm>
          <a:prstGeom prst="rect">
            <a:avLst/>
          </a:prstGeom>
        </p:spPr>
      </p:pic>
      <p:sp>
        <p:nvSpPr>
          <p:cNvPr id="28" name="Text 20"/>
          <p:cNvSpPr/>
          <p:nvPr/>
        </p:nvSpPr>
        <p:spPr>
          <a:xfrm>
            <a:off x="4264819" y="4074840"/>
            <a:ext cx="4057650" cy="44001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indent="0" marL="0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SmartCON은 단순한 관리 도구를 넘어,</a:t>
            </a:r>
            <a:pPr algn="ctr" indent="0" marL="0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
</a:t>
            </a:r>
            <a:pPr algn="ctr" indent="0" marL="0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FFD700"/>
                </a:solidFill>
              </a:rPr>
              <a:t>건설 현장 디지털 전환(DX)</a:t>
            </a:r>
            <a:pPr algn="ctr" indent="0" marL="0">
              <a:lnSpc>
                <a:spcPts val="1700"/>
              </a:lnSpc>
              <a:buNone/>
            </a:pPr>
            <a:r>
              <a:rPr lang="en-US" sz="1090" b="1" dirty="0">
                <a:solidFill>
                  <a:srgbClr val="FFFFFF"/>
                </a:solidFill>
              </a:rPr>
              <a:t>의 핵심 기반이 될 것입니다.</a:t>
            </a:r>
            <a:endParaRPr lang="en-US" sz="1090" dirty="0"/>
          </a:p>
        </p:txBody>
      </p:sp>
      <p:sp>
        <p:nvSpPr>
          <p:cNvPr id="29" name="Text 21"/>
          <p:cNvSpPr/>
          <p:nvPr/>
        </p:nvSpPr>
        <p:spPr>
          <a:xfrm>
            <a:off x="4264819" y="4586288"/>
            <a:ext cx="40576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727" spc="2" kern="0" dirty="0">
                <a:solidFill>
                  <a:srgbClr val="FFD700"/>
                </a:solidFill>
              </a:rPr>
              <a:t>Digital Transformation Foundation</a:t>
            </a:r>
            <a:endParaRPr lang="en-US" sz="727" dirty="0"/>
          </a:p>
        </p:txBody>
      </p:sp>
      <p:pic>
        <p:nvPicPr>
          <p:cNvPr id="3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2102" y="4657725"/>
            <a:ext cx="151805" cy="17145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107098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건설 현장의 노무 관리 문제 해결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02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328738"/>
            <a:ext cx="3786188" cy="10001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85813" y="1243013"/>
            <a:ext cx="250338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5252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85813" y="1243013"/>
            <a:ext cx="250338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5252"/>
                </a:solidFill>
              </a:rPr>
              <a:t>AS-</a:t>
            </a:r>
            <a:endParaRPr lang="en-US" sz="683" dirty="0"/>
          </a:p>
        </p:txBody>
      </p:sp>
      <p:sp>
        <p:nvSpPr>
          <p:cNvPr id="10" name="Shape 7"/>
          <p:cNvSpPr/>
          <p:nvPr/>
        </p:nvSpPr>
        <p:spPr>
          <a:xfrm>
            <a:off x="785813" y="1243013"/>
            <a:ext cx="250338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5252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785813" y="1243013"/>
            <a:ext cx="250338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5252"/>
                </a:solidFill>
              </a:rPr>
              <a:t>IS</a:t>
            </a:r>
            <a:endParaRPr lang="en-US" sz="683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1496616"/>
            <a:ext cx="171450" cy="171450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1014413" y="1457325"/>
            <a:ext cx="1035565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D700"/>
                </a:solidFill>
              </a:rPr>
              <a:t>현황 및 문제점</a:t>
            </a:r>
            <a:endParaRPr lang="en-US" sz="1193" dirty="0"/>
          </a:p>
        </p:txBody>
      </p:sp>
      <p:pic>
        <p:nvPicPr>
          <p:cNvPr id="1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525" y="1814513"/>
            <a:ext cx="62508" cy="100013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905470" y="1778794"/>
            <a:ext cx="195607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수기/엑셀 의존으로 인한 관리 비효율</a:t>
            </a:r>
            <a:endParaRPr lang="en-US" sz="942" dirty="0"/>
          </a:p>
        </p:txBody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" y="2065967"/>
            <a:ext cx="62508" cy="10001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05470" y="2030248"/>
            <a:ext cx="1900544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허위 출역(가라 출근) 등 신뢰성 문제</a:t>
            </a:r>
            <a:endParaRPr lang="en-US" sz="942" dirty="0"/>
          </a:p>
        </p:txBody>
      </p:sp>
      <p:pic>
        <p:nvPicPr>
          <p:cNvPr id="1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525" y="2317421"/>
            <a:ext cx="62508" cy="100013"/>
          </a:xfrm>
          <a:prstGeom prst="rect">
            <a:avLst/>
          </a:prstGeom>
        </p:spPr>
      </p:pic>
      <p:sp>
        <p:nvSpPr>
          <p:cNvPr id="19" name="Text 12"/>
          <p:cNvSpPr/>
          <p:nvPr/>
        </p:nvSpPr>
        <p:spPr>
          <a:xfrm>
            <a:off x="905470" y="2281703"/>
            <a:ext cx="17899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현장 데이터의 실시간 파악 어려움</a:t>
            </a:r>
            <a:endParaRPr lang="en-US" sz="942" dirty="0"/>
          </a:p>
        </p:txBody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514600"/>
            <a:ext cx="3700463" cy="2468194"/>
          </a:xfrm>
          <a:prstGeom prst="rect">
            <a:avLst/>
          </a:prstGeom>
        </p:spPr>
      </p:pic>
      <p:sp>
        <p:nvSpPr>
          <p:cNvPr id="21" name="Shape 13"/>
          <p:cNvSpPr/>
          <p:nvPr/>
        </p:nvSpPr>
        <p:spPr>
          <a:xfrm>
            <a:off x="4714875" y="1328738"/>
            <a:ext cx="3786188" cy="369691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22" name="Shape 14"/>
          <p:cNvSpPr/>
          <p:nvPr/>
        </p:nvSpPr>
        <p:spPr>
          <a:xfrm>
            <a:off x="4857750" y="1243013"/>
            <a:ext cx="290940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23" name="Text 15"/>
          <p:cNvSpPr/>
          <p:nvPr/>
        </p:nvSpPr>
        <p:spPr>
          <a:xfrm>
            <a:off x="4857750" y="1243013"/>
            <a:ext cx="290940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D700"/>
                </a:solidFill>
              </a:rPr>
              <a:t>TO-BE</a:t>
            </a:r>
            <a:endParaRPr lang="en-US" sz="683" dirty="0"/>
          </a:p>
        </p:txBody>
      </p:sp>
      <p:pic>
        <p:nvPicPr>
          <p:cNvPr id="24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3463" y="1496616"/>
            <a:ext cx="171450" cy="171450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5086350" y="1457325"/>
            <a:ext cx="1778124" cy="2500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FFD700"/>
                </a:solidFill>
              </a:rPr>
              <a:t>SmartCON 솔루션 목표</a:t>
            </a:r>
            <a:endParaRPr lang="en-US" sz="1193" dirty="0"/>
          </a:p>
        </p:txBody>
      </p:sp>
      <p:pic>
        <p:nvPicPr>
          <p:cNvPr id="2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43463" y="1814513"/>
            <a:ext cx="87511" cy="100013"/>
          </a:xfrm>
          <a:prstGeom prst="rect">
            <a:avLst/>
          </a:prstGeom>
        </p:spPr>
      </p:pic>
      <p:sp>
        <p:nvSpPr>
          <p:cNvPr id="27" name="Text 17"/>
          <p:cNvSpPr/>
          <p:nvPr/>
        </p:nvSpPr>
        <p:spPr>
          <a:xfrm>
            <a:off x="5002411" y="1778794"/>
            <a:ext cx="1654811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FaceNet 기반 </a:t>
            </a:r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E8EAF6"/>
                </a:solidFill>
              </a:rPr>
              <a:t>안면인식 자동화</a:t>
            </a:r>
            <a:endParaRPr lang="en-US" sz="942" dirty="0"/>
          </a:p>
        </p:txBody>
      </p:sp>
      <p:pic>
        <p:nvPicPr>
          <p:cNvPr id="2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43463" y="2065967"/>
            <a:ext cx="87511" cy="100013"/>
          </a:xfrm>
          <a:prstGeom prst="rect">
            <a:avLst/>
          </a:prstGeom>
        </p:spPr>
      </p:pic>
      <p:sp>
        <p:nvSpPr>
          <p:cNvPr id="29" name="Text 18"/>
          <p:cNvSpPr/>
          <p:nvPr/>
        </p:nvSpPr>
        <p:spPr>
          <a:xfrm>
            <a:off x="5002411" y="2030248"/>
            <a:ext cx="175652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모바일 중심의 </a:t>
            </a:r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E8EAF6"/>
                </a:solidFill>
              </a:rPr>
              <a:t>실시간 워크플로우</a:t>
            </a:r>
            <a:endParaRPr lang="en-US" sz="942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3463" y="2317421"/>
            <a:ext cx="87511" cy="100013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5002411" y="2281703"/>
            <a:ext cx="178995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객관적 데이터 기반의 </a:t>
            </a:r>
            <a:pPr algn="l" indent="0" marL="0">
              <a:lnSpc>
                <a:spcPts val="1400"/>
              </a:lnSpc>
              <a:buNone/>
            </a:pPr>
            <a:r>
              <a:rPr lang="en-US" sz="885" b="1" dirty="0">
                <a:solidFill>
                  <a:srgbClr val="E8EAF6"/>
                </a:solidFill>
              </a:rPr>
              <a:t>투명성 확보</a:t>
            </a:r>
            <a:endParaRPr lang="en-US" sz="942" dirty="0"/>
          </a:p>
        </p:txBody>
      </p:sp>
      <p:sp>
        <p:nvSpPr>
          <p:cNvPr id="32" name="Shape 20"/>
          <p:cNvSpPr/>
          <p:nvPr/>
        </p:nvSpPr>
        <p:spPr>
          <a:xfrm>
            <a:off x="4843463" y="2618882"/>
            <a:ext cx="1119169" cy="612577"/>
          </a:xfrm>
          <a:prstGeom prst="rect">
            <a:avLst/>
          </a:prstGeom>
          <a:solidFill>
            <a:srgbClr val="FFD700">
              <a:alpha val="10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pic>
        <p:nvPicPr>
          <p:cNvPr id="33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7322" y="2722466"/>
            <a:ext cx="171450" cy="171450"/>
          </a:xfrm>
          <a:prstGeom prst="rect">
            <a:avLst/>
          </a:prstGeom>
        </p:spPr>
      </p:pic>
      <p:sp>
        <p:nvSpPr>
          <p:cNvPr id="34" name="Text 21"/>
          <p:cNvSpPr/>
          <p:nvPr/>
        </p:nvSpPr>
        <p:spPr>
          <a:xfrm>
            <a:off x="4914900" y="2981427"/>
            <a:ext cx="97629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투명성</a:t>
            </a:r>
            <a:endParaRPr lang="en-US" sz="784" dirty="0"/>
          </a:p>
        </p:txBody>
      </p:sp>
      <p:sp>
        <p:nvSpPr>
          <p:cNvPr id="35" name="Shape 22"/>
          <p:cNvSpPr/>
          <p:nvPr/>
        </p:nvSpPr>
        <p:spPr>
          <a:xfrm>
            <a:off x="6048356" y="2618882"/>
            <a:ext cx="1119197" cy="612577"/>
          </a:xfrm>
          <a:prstGeom prst="rect">
            <a:avLst/>
          </a:prstGeom>
          <a:solidFill>
            <a:srgbClr val="FFD700">
              <a:alpha val="10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43647" y="2722466"/>
            <a:ext cx="128588" cy="171450"/>
          </a:xfrm>
          <a:prstGeom prst="rect">
            <a:avLst/>
          </a:prstGeom>
        </p:spPr>
      </p:pic>
      <p:sp>
        <p:nvSpPr>
          <p:cNvPr id="37" name="Text 23"/>
          <p:cNvSpPr/>
          <p:nvPr/>
        </p:nvSpPr>
        <p:spPr>
          <a:xfrm>
            <a:off x="6119794" y="2981427"/>
            <a:ext cx="976322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편의성</a:t>
            </a:r>
            <a:endParaRPr lang="en-US" sz="784" dirty="0"/>
          </a:p>
        </p:txBody>
      </p:sp>
      <p:sp>
        <p:nvSpPr>
          <p:cNvPr id="38" name="Shape 24"/>
          <p:cNvSpPr/>
          <p:nvPr/>
        </p:nvSpPr>
        <p:spPr>
          <a:xfrm>
            <a:off x="7253278" y="2618882"/>
            <a:ext cx="1119197" cy="612577"/>
          </a:xfrm>
          <a:prstGeom prst="rect">
            <a:avLst/>
          </a:prstGeom>
          <a:solidFill>
            <a:srgbClr val="FFD700">
              <a:alpha val="10000"/>
            </a:srgbClr>
          </a:solidFill>
          <a:ln w="9144">
            <a:solidFill>
              <a:srgbClr val="FFD700">
                <a:alpha val="30000"/>
              </a:srgbClr>
            </a:solidFill>
            <a:prstDash val="solid"/>
          </a:ln>
        </p:spPr>
      </p:sp>
      <p:pic>
        <p:nvPicPr>
          <p:cNvPr id="39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727138" y="2722466"/>
            <a:ext cx="171450" cy="171450"/>
          </a:xfrm>
          <a:prstGeom prst="rect">
            <a:avLst/>
          </a:prstGeom>
        </p:spPr>
      </p:pic>
      <p:sp>
        <p:nvSpPr>
          <p:cNvPr id="40" name="Text 25"/>
          <p:cNvSpPr/>
          <p:nvPr/>
        </p:nvSpPr>
        <p:spPr>
          <a:xfrm>
            <a:off x="7324716" y="2981427"/>
            <a:ext cx="976322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유연성</a:t>
            </a:r>
            <a:endParaRPr lang="en-US" sz="784" dirty="0"/>
          </a:p>
        </p:txBody>
      </p:sp>
      <p:sp>
        <p:nvSpPr>
          <p:cNvPr id="41" name="Text 26"/>
          <p:cNvSpPr/>
          <p:nvPr/>
        </p:nvSpPr>
        <p:spPr>
          <a:xfrm>
            <a:off x="4843463" y="4147700"/>
            <a:ext cx="352901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D700"/>
                </a:solidFill>
              </a:rPr>
              <a:t>Business Impact</a:t>
            </a:r>
            <a:endParaRPr lang="en-US" sz="885" dirty="0"/>
          </a:p>
        </p:txBody>
      </p:sp>
      <p:pic>
        <p:nvPicPr>
          <p:cNvPr id="42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3463" y="4429878"/>
            <a:ext cx="100013" cy="100013"/>
          </a:xfrm>
          <a:prstGeom prst="rect">
            <a:avLst/>
          </a:prstGeom>
        </p:spPr>
      </p:pic>
      <p:sp>
        <p:nvSpPr>
          <p:cNvPr id="43" name="Text 27"/>
          <p:cNvSpPr/>
          <p:nvPr/>
        </p:nvSpPr>
        <p:spPr>
          <a:xfrm>
            <a:off x="5014913" y="4394160"/>
            <a:ext cx="1823386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출역 관리 자동화로 관리 비용 절감</a:t>
            </a:r>
            <a:endParaRPr lang="en-US" sz="942" dirty="0"/>
          </a:p>
        </p:txBody>
      </p:sp>
      <p:pic>
        <p:nvPicPr>
          <p:cNvPr id="44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43463" y="4681333"/>
            <a:ext cx="100013" cy="100013"/>
          </a:xfrm>
          <a:prstGeom prst="rect">
            <a:avLst/>
          </a:prstGeom>
        </p:spPr>
      </p:pic>
      <p:sp>
        <p:nvSpPr>
          <p:cNvPr id="45" name="Text 28"/>
          <p:cNvSpPr/>
          <p:nvPr/>
        </p:nvSpPr>
        <p:spPr>
          <a:xfrm>
            <a:off x="5014913" y="4645614"/>
            <a:ext cx="1671665" cy="18001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42" dirty="0">
                <a:solidFill>
                  <a:srgbClr val="E8EAF6"/>
                </a:solidFill>
              </a:rPr>
              <a:t>객관적 기록으로 노무 분쟁 감소</a:t>
            </a:r>
            <a:endParaRPr lang="en-US" sz="942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3879363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SmartCON의 5대 핵심 기능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03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328738"/>
            <a:ext cx="3857625" cy="69473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819" y="1564481"/>
            <a:ext cx="257175" cy="2286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85875" y="1478756"/>
            <a:ext cx="21017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PC Web</a:t>
            </a:r>
            <a:endParaRPr lang="en-US" sz="987" dirty="0"/>
          </a:p>
        </p:txBody>
      </p:sp>
      <p:sp>
        <p:nvSpPr>
          <p:cNvPr id="10" name="Text 6"/>
          <p:cNvSpPr/>
          <p:nvPr/>
        </p:nvSpPr>
        <p:spPr>
          <a:xfrm>
            <a:off x="1285875" y="1709142"/>
            <a:ext cx="2101769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8EAF6"/>
                </a:solidFill>
              </a:rPr>
              <a:t>본사 관리자, 현장 관리자용 통합 관리 시스템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4636294" y="1328738"/>
            <a:ext cx="3864769" cy="69473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181" y="1557338"/>
            <a:ext cx="171450" cy="2286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286375" y="1471613"/>
            <a:ext cx="189236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Mobile Web/App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5286375" y="1701998"/>
            <a:ext cx="1892368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834" dirty="0">
                <a:solidFill>
                  <a:srgbClr val="E8EAF6"/>
                </a:solidFill>
              </a:rPr>
              <a:t>현장 관리자, 팀장, 노무자용 반응형 웹앱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642938" y="2294930"/>
            <a:ext cx="7858125" cy="2536031"/>
          </a:xfrm>
          <a:prstGeom prst="rect">
            <a:avLst/>
          </a:prstGeom>
          <a:solidFill>
            <a:srgbClr val="000000">
              <a:alpha val="0"/>
            </a:srgbClr>
          </a:solidFill>
          <a:ln w="9144">
            <a:solidFill>
              <a:srgbClr val="FFFFFF">
                <a:alpha val="20000"/>
              </a:srgbClr>
            </a:solidFill>
            <a:prstDash val="dash"/>
          </a:ln>
        </p:spPr>
      </p:sp>
      <p:sp>
        <p:nvSpPr>
          <p:cNvPr id="16" name="Shape 11"/>
          <p:cNvSpPr/>
          <p:nvPr/>
        </p:nvSpPr>
        <p:spPr>
          <a:xfrm>
            <a:off x="857250" y="2209205"/>
            <a:ext cx="877705" cy="135731"/>
          </a:xfrm>
          <a:prstGeom prst="rect">
            <a:avLst/>
          </a:prstGeom>
          <a:solidFill>
            <a:srgbClr val="1A237E"/>
          </a:solidFill>
          <a:ln/>
        </p:spPr>
      </p:sp>
      <p:sp>
        <p:nvSpPr>
          <p:cNvPr id="17" name="Text 12"/>
          <p:cNvSpPr/>
          <p:nvPr/>
        </p:nvSpPr>
        <p:spPr>
          <a:xfrm>
            <a:off x="857250" y="2209205"/>
            <a:ext cx="877705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D700"/>
                </a:solidFill>
              </a:rPr>
              <a:t>CORE</a:t>
            </a:r>
            <a:endParaRPr lang="en-US" sz="683" dirty="0"/>
          </a:p>
        </p:txBody>
      </p:sp>
      <p:sp>
        <p:nvSpPr>
          <p:cNvPr id="18" name="Shape 13"/>
          <p:cNvSpPr/>
          <p:nvPr/>
        </p:nvSpPr>
        <p:spPr>
          <a:xfrm>
            <a:off x="857250" y="2209205"/>
            <a:ext cx="877705" cy="135731"/>
          </a:xfrm>
          <a:prstGeom prst="rect">
            <a:avLst/>
          </a:prstGeom>
          <a:solidFill>
            <a:srgbClr val="1A237E"/>
          </a:solidFill>
          <a:ln/>
        </p:spPr>
      </p:sp>
      <p:sp>
        <p:nvSpPr>
          <p:cNvPr id="19" name="Text 14"/>
          <p:cNvSpPr/>
          <p:nvPr/>
        </p:nvSpPr>
        <p:spPr>
          <a:xfrm>
            <a:off x="857250" y="2209205"/>
            <a:ext cx="877705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D700"/>
                </a:solidFill>
              </a:rPr>
              <a:t>FUNCTIONS</a:t>
            </a:r>
            <a:endParaRPr lang="en-US" sz="683" dirty="0"/>
          </a:p>
        </p:txBody>
      </p:sp>
      <p:sp>
        <p:nvSpPr>
          <p:cNvPr id="20" name="Shape 15"/>
          <p:cNvSpPr/>
          <p:nvPr/>
        </p:nvSpPr>
        <p:spPr>
          <a:xfrm>
            <a:off x="857250" y="2509242"/>
            <a:ext cx="2381241" cy="97512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21" name="Shape 16"/>
          <p:cNvSpPr/>
          <p:nvPr/>
        </p:nvSpPr>
        <p:spPr>
          <a:xfrm>
            <a:off x="1000125" y="2652117"/>
            <a:ext cx="2095491" cy="2678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2" name="Shape 17"/>
          <p:cNvSpPr/>
          <p:nvPr/>
        </p:nvSpPr>
        <p:spPr>
          <a:xfrm>
            <a:off x="1000125" y="2912864"/>
            <a:ext cx="209549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25" y="2661047"/>
            <a:ext cx="192881" cy="1714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1300163" y="2652117"/>
            <a:ext cx="1013296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안면인식 출역 체크</a:t>
            </a:r>
            <a:endParaRPr lang="en-US" sz="885" dirty="0"/>
          </a:p>
        </p:txBody>
      </p:sp>
      <p:sp>
        <p:nvSpPr>
          <p:cNvPr id="25" name="Text 19"/>
          <p:cNvSpPr/>
          <p:nvPr/>
        </p:nvSpPr>
        <p:spPr>
          <a:xfrm>
            <a:off x="1000125" y="3020020"/>
            <a:ext cx="20954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FaceNet 기반 자동 인식 및 수동 승인 프로세스, GPS 위치 정보 연동</a:t>
            </a:r>
            <a:endParaRPr lang="en-US" sz="780" dirty="0"/>
          </a:p>
        </p:txBody>
      </p:sp>
      <p:sp>
        <p:nvSpPr>
          <p:cNvPr id="26" name="Shape 20"/>
          <p:cNvSpPr/>
          <p:nvPr/>
        </p:nvSpPr>
        <p:spPr>
          <a:xfrm>
            <a:off x="3381366" y="2509242"/>
            <a:ext cx="2381241" cy="97512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27" name="Shape 21"/>
          <p:cNvSpPr/>
          <p:nvPr/>
        </p:nvSpPr>
        <p:spPr>
          <a:xfrm>
            <a:off x="3524241" y="2652117"/>
            <a:ext cx="2095491" cy="2678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28" name="Shape 22"/>
          <p:cNvSpPr/>
          <p:nvPr/>
        </p:nvSpPr>
        <p:spPr>
          <a:xfrm>
            <a:off x="3524241" y="2912864"/>
            <a:ext cx="209549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9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4241" y="2661047"/>
            <a:ext cx="128588" cy="171450"/>
          </a:xfrm>
          <a:prstGeom prst="rect">
            <a:avLst/>
          </a:prstGeom>
        </p:spPr>
      </p:pic>
      <p:sp>
        <p:nvSpPr>
          <p:cNvPr id="30" name="Text 23"/>
          <p:cNvSpPr/>
          <p:nvPr/>
        </p:nvSpPr>
        <p:spPr>
          <a:xfrm>
            <a:off x="3759984" y="2652117"/>
            <a:ext cx="74325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작업일보 관리</a:t>
            </a:r>
            <a:endParaRPr lang="en-US" sz="885" dirty="0"/>
          </a:p>
        </p:txBody>
      </p:sp>
      <p:sp>
        <p:nvSpPr>
          <p:cNvPr id="31" name="Text 24"/>
          <p:cNvSpPr/>
          <p:nvPr/>
        </p:nvSpPr>
        <p:spPr>
          <a:xfrm>
            <a:off x="3524241" y="3020020"/>
            <a:ext cx="20954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팀장의 간편한 작업일보 작성 및 현장 관리자의 승인 체계</a:t>
            </a:r>
            <a:endParaRPr lang="en-US" sz="780" dirty="0"/>
          </a:p>
        </p:txBody>
      </p:sp>
      <p:sp>
        <p:nvSpPr>
          <p:cNvPr id="32" name="Shape 25"/>
          <p:cNvSpPr/>
          <p:nvPr/>
        </p:nvSpPr>
        <p:spPr>
          <a:xfrm>
            <a:off x="5905481" y="2509242"/>
            <a:ext cx="2381269" cy="97512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3" name="Shape 26"/>
          <p:cNvSpPr/>
          <p:nvPr/>
        </p:nvSpPr>
        <p:spPr>
          <a:xfrm>
            <a:off x="6048356" y="2652117"/>
            <a:ext cx="2095519" cy="2678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34" name="Shape 27"/>
          <p:cNvSpPr/>
          <p:nvPr/>
        </p:nvSpPr>
        <p:spPr>
          <a:xfrm>
            <a:off x="6048356" y="2912864"/>
            <a:ext cx="2095519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8356" y="2661047"/>
            <a:ext cx="192881" cy="17145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6348394" y="2652117"/>
            <a:ext cx="86154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실시간 대시보드</a:t>
            </a:r>
            <a:endParaRPr lang="en-US" sz="885" dirty="0"/>
          </a:p>
        </p:txBody>
      </p:sp>
      <p:sp>
        <p:nvSpPr>
          <p:cNvPr id="37" name="Text 29"/>
          <p:cNvSpPr/>
          <p:nvPr/>
        </p:nvSpPr>
        <p:spPr>
          <a:xfrm>
            <a:off x="6048356" y="3020020"/>
            <a:ext cx="2095519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역할별 맞춤형 현황 모니터링 (본사/현장/팀장/노무자)</a:t>
            </a:r>
            <a:endParaRPr lang="en-US" sz="780" dirty="0"/>
          </a:p>
        </p:txBody>
      </p:sp>
      <p:sp>
        <p:nvSpPr>
          <p:cNvPr id="38" name="Shape 30"/>
          <p:cNvSpPr/>
          <p:nvPr/>
        </p:nvSpPr>
        <p:spPr>
          <a:xfrm>
            <a:off x="857250" y="3605808"/>
            <a:ext cx="2381241" cy="97512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9" name="Shape 31"/>
          <p:cNvSpPr/>
          <p:nvPr/>
        </p:nvSpPr>
        <p:spPr>
          <a:xfrm>
            <a:off x="1000125" y="3748683"/>
            <a:ext cx="2095491" cy="2678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0" name="Shape 32"/>
          <p:cNvSpPr/>
          <p:nvPr/>
        </p:nvSpPr>
        <p:spPr>
          <a:xfrm>
            <a:off x="1000125" y="4009430"/>
            <a:ext cx="209549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0125" y="3757613"/>
            <a:ext cx="192881" cy="171450"/>
          </a:xfrm>
          <a:prstGeom prst="rect">
            <a:avLst/>
          </a:prstGeom>
        </p:spPr>
      </p:pic>
      <p:sp>
        <p:nvSpPr>
          <p:cNvPr id="42" name="Text 33"/>
          <p:cNvSpPr/>
          <p:nvPr/>
        </p:nvSpPr>
        <p:spPr>
          <a:xfrm>
            <a:off x="1300163" y="3748683"/>
            <a:ext cx="74325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전자계약 관리</a:t>
            </a:r>
            <a:endParaRPr lang="en-US" sz="885" dirty="0"/>
          </a:p>
        </p:txBody>
      </p:sp>
      <p:sp>
        <p:nvSpPr>
          <p:cNvPr id="43" name="Text 34"/>
          <p:cNvSpPr/>
          <p:nvPr/>
        </p:nvSpPr>
        <p:spPr>
          <a:xfrm>
            <a:off x="1000125" y="4116586"/>
            <a:ext cx="20954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노무비 지급을 위한 실명 기반 계약 관리 및 PASS 인증 연동</a:t>
            </a:r>
            <a:endParaRPr lang="en-US" sz="780" dirty="0"/>
          </a:p>
        </p:txBody>
      </p:sp>
      <p:sp>
        <p:nvSpPr>
          <p:cNvPr id="44" name="Shape 35"/>
          <p:cNvSpPr/>
          <p:nvPr/>
        </p:nvSpPr>
        <p:spPr>
          <a:xfrm>
            <a:off x="3381366" y="3605808"/>
            <a:ext cx="2381241" cy="975122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45" name="Shape 36"/>
          <p:cNvSpPr/>
          <p:nvPr/>
        </p:nvSpPr>
        <p:spPr>
          <a:xfrm>
            <a:off x="3524241" y="3748683"/>
            <a:ext cx="2095491" cy="267891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6" name="Shape 37"/>
          <p:cNvSpPr/>
          <p:nvPr/>
        </p:nvSpPr>
        <p:spPr>
          <a:xfrm>
            <a:off x="3524241" y="4009430"/>
            <a:ext cx="2095491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24241" y="3757613"/>
            <a:ext cx="171450" cy="171450"/>
          </a:xfrm>
          <a:prstGeom prst="rect">
            <a:avLst/>
          </a:prstGeom>
        </p:spPr>
      </p:pic>
      <p:sp>
        <p:nvSpPr>
          <p:cNvPr id="48" name="Text 38"/>
          <p:cNvSpPr/>
          <p:nvPr/>
        </p:nvSpPr>
        <p:spPr>
          <a:xfrm>
            <a:off x="3802847" y="3748683"/>
            <a:ext cx="116501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출역 이력 및 이의제기</a:t>
            </a:r>
            <a:endParaRPr lang="en-US" sz="885" dirty="0"/>
          </a:p>
        </p:txBody>
      </p:sp>
      <p:sp>
        <p:nvSpPr>
          <p:cNvPr id="49" name="Text 39"/>
          <p:cNvSpPr/>
          <p:nvPr/>
        </p:nvSpPr>
        <p:spPr>
          <a:xfrm>
            <a:off x="3524241" y="4116586"/>
            <a:ext cx="2095491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B0BEC5"/>
                </a:solidFill>
              </a:rPr>
              <a:t>투명한 기록 관리 및 분쟁 해결을 위한 이의제기 프로세스</a:t>
            </a:r>
            <a:endParaRPr lang="en-US" sz="7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937364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4가지 역할 기반 다중 권한 관리 시스템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04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1857375" cy="27146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42938" y="1257300"/>
            <a:ext cx="1857375" cy="86260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9" name="Shape 6"/>
          <p:cNvSpPr/>
          <p:nvPr/>
        </p:nvSpPr>
        <p:spPr>
          <a:xfrm>
            <a:off x="642938" y="2112764"/>
            <a:ext cx="1857375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1364456"/>
            <a:ext cx="1643063" cy="22860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0094" y="1664494"/>
            <a:ext cx="164306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본사 관리자</a:t>
            </a:r>
            <a:endParaRPr lang="en-US" sz="885" dirty="0"/>
          </a:p>
        </p:txBody>
      </p:sp>
      <p:sp>
        <p:nvSpPr>
          <p:cNvPr id="12" name="Text 8"/>
          <p:cNvSpPr/>
          <p:nvPr/>
        </p:nvSpPr>
        <p:spPr>
          <a:xfrm>
            <a:off x="750094" y="1889522"/>
            <a:ext cx="16430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Super Admin</a:t>
            </a:r>
            <a:endParaRPr lang="en-US" sz="621" dirty="0"/>
          </a:p>
        </p:txBody>
      </p:sp>
      <p:sp>
        <p:nvSpPr>
          <p:cNvPr id="13" name="Text 9"/>
          <p:cNvSpPr/>
          <p:nvPr/>
        </p:nvSpPr>
        <p:spPr>
          <a:xfrm>
            <a:off x="728663" y="2198489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Platform</a:t>
            </a:r>
            <a:endParaRPr lang="en-US" sz="584" dirty="0"/>
          </a:p>
        </p:txBody>
      </p:sp>
      <p:sp>
        <p:nvSpPr>
          <p:cNvPr id="14" name="Text 10"/>
          <p:cNvSpPr/>
          <p:nvPr/>
        </p:nvSpPr>
        <p:spPr>
          <a:xfrm>
            <a:off x="728663" y="2348843"/>
            <a:ext cx="66068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PC Web 주사용</a:t>
            </a:r>
            <a:endParaRPr lang="en-US" sz="727" dirty="0"/>
          </a:p>
        </p:txBody>
      </p:sp>
      <p:sp>
        <p:nvSpPr>
          <p:cNvPr id="15" name="Text 11"/>
          <p:cNvSpPr/>
          <p:nvPr/>
        </p:nvSpPr>
        <p:spPr>
          <a:xfrm>
            <a:off x="728663" y="2572782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Key Functions</a:t>
            </a:r>
            <a:endParaRPr lang="en-US" sz="584" dirty="0"/>
          </a:p>
        </p:txBody>
      </p:sp>
      <p:sp>
        <p:nvSpPr>
          <p:cNvPr id="16" name="Text 12"/>
          <p:cNvSpPr/>
          <p:nvPr/>
        </p:nvSpPr>
        <p:spPr>
          <a:xfrm>
            <a:off x="728663" y="2723136"/>
            <a:ext cx="82532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전사 현장 생성/관리</a:t>
            </a:r>
            <a:endParaRPr lang="en-US" sz="727" dirty="0"/>
          </a:p>
        </p:txBody>
      </p:sp>
      <p:sp>
        <p:nvSpPr>
          <p:cNvPr id="17" name="Text 13"/>
          <p:cNvSpPr/>
          <p:nvPr/>
        </p:nvSpPr>
        <p:spPr>
          <a:xfrm>
            <a:off x="728663" y="2863137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전체 통계 조회</a:t>
            </a:r>
            <a:endParaRPr lang="en-US" sz="727" dirty="0"/>
          </a:p>
        </p:txBody>
      </p:sp>
      <p:sp>
        <p:nvSpPr>
          <p:cNvPr id="18" name="Text 14"/>
          <p:cNvSpPr/>
          <p:nvPr/>
        </p:nvSpPr>
        <p:spPr>
          <a:xfrm>
            <a:off x="728663" y="3003138"/>
            <a:ext cx="6960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마스터 코드 관리</a:t>
            </a:r>
            <a:endParaRPr lang="en-US" sz="727" dirty="0"/>
          </a:p>
        </p:txBody>
      </p:sp>
      <p:sp>
        <p:nvSpPr>
          <p:cNvPr id="19" name="Text 15"/>
          <p:cNvSpPr/>
          <p:nvPr/>
        </p:nvSpPr>
        <p:spPr>
          <a:xfrm>
            <a:off x="728663" y="3227077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Authority</a:t>
            </a:r>
            <a:endParaRPr lang="en-US" sz="584" dirty="0"/>
          </a:p>
        </p:txBody>
      </p:sp>
      <p:sp>
        <p:nvSpPr>
          <p:cNvPr id="20" name="Text 16"/>
          <p:cNvSpPr/>
          <p:nvPr/>
        </p:nvSpPr>
        <p:spPr>
          <a:xfrm>
            <a:off x="728663" y="3377431"/>
            <a:ext cx="69609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최고 관리자 권한</a:t>
            </a:r>
            <a:endParaRPr lang="en-US" sz="727" dirty="0"/>
          </a:p>
        </p:txBody>
      </p:sp>
      <p:sp>
        <p:nvSpPr>
          <p:cNvPr id="21" name="Shape 17"/>
          <p:cNvSpPr/>
          <p:nvPr/>
        </p:nvSpPr>
        <p:spPr>
          <a:xfrm>
            <a:off x="2643188" y="1257300"/>
            <a:ext cx="1857375" cy="27146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2" name="Shape 18"/>
          <p:cNvSpPr/>
          <p:nvPr/>
        </p:nvSpPr>
        <p:spPr>
          <a:xfrm>
            <a:off x="2643188" y="1257300"/>
            <a:ext cx="1857375" cy="86260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23" name="Shape 19"/>
          <p:cNvSpPr/>
          <p:nvPr/>
        </p:nvSpPr>
        <p:spPr>
          <a:xfrm>
            <a:off x="2643188" y="2112764"/>
            <a:ext cx="1857375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2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0344" y="1364456"/>
            <a:ext cx="1643063" cy="228600"/>
          </a:xfrm>
          <a:prstGeom prst="rect">
            <a:avLst/>
          </a:prstGeom>
        </p:spPr>
      </p:pic>
      <p:sp>
        <p:nvSpPr>
          <p:cNvPr id="25" name="Text 20"/>
          <p:cNvSpPr/>
          <p:nvPr/>
        </p:nvSpPr>
        <p:spPr>
          <a:xfrm>
            <a:off x="2750344" y="1664494"/>
            <a:ext cx="164306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현장 관리자</a:t>
            </a:r>
            <a:endParaRPr lang="en-US" sz="885" dirty="0"/>
          </a:p>
        </p:txBody>
      </p:sp>
      <p:sp>
        <p:nvSpPr>
          <p:cNvPr id="26" name="Text 21"/>
          <p:cNvSpPr/>
          <p:nvPr/>
        </p:nvSpPr>
        <p:spPr>
          <a:xfrm>
            <a:off x="2750344" y="1889522"/>
            <a:ext cx="16430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Site Admin</a:t>
            </a:r>
            <a:endParaRPr lang="en-US" sz="621" dirty="0"/>
          </a:p>
        </p:txBody>
      </p:sp>
      <p:sp>
        <p:nvSpPr>
          <p:cNvPr id="27" name="Text 22"/>
          <p:cNvSpPr/>
          <p:nvPr/>
        </p:nvSpPr>
        <p:spPr>
          <a:xfrm>
            <a:off x="2728913" y="2198489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Platform</a:t>
            </a:r>
            <a:endParaRPr lang="en-US" sz="584" dirty="0"/>
          </a:p>
        </p:txBody>
      </p:sp>
      <p:sp>
        <p:nvSpPr>
          <p:cNvPr id="28" name="Text 23"/>
          <p:cNvSpPr/>
          <p:nvPr/>
        </p:nvSpPr>
        <p:spPr>
          <a:xfrm>
            <a:off x="2728913" y="2348843"/>
            <a:ext cx="7437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PC / Mobile 병행</a:t>
            </a:r>
            <a:endParaRPr lang="en-US" sz="727" dirty="0"/>
          </a:p>
        </p:txBody>
      </p:sp>
      <p:sp>
        <p:nvSpPr>
          <p:cNvPr id="29" name="Text 24"/>
          <p:cNvSpPr/>
          <p:nvPr/>
        </p:nvSpPr>
        <p:spPr>
          <a:xfrm>
            <a:off x="2728913" y="2572782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Key Functions</a:t>
            </a:r>
            <a:endParaRPr lang="en-US" sz="584" dirty="0"/>
          </a:p>
        </p:txBody>
      </p:sp>
      <p:sp>
        <p:nvSpPr>
          <p:cNvPr id="30" name="Text 25"/>
          <p:cNvSpPr/>
          <p:nvPr/>
        </p:nvSpPr>
        <p:spPr>
          <a:xfrm>
            <a:off x="2728913" y="2723136"/>
            <a:ext cx="78810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현장 출역 모니터링</a:t>
            </a:r>
            <a:endParaRPr lang="en-US" sz="727" dirty="0"/>
          </a:p>
        </p:txBody>
      </p:sp>
      <p:sp>
        <p:nvSpPr>
          <p:cNvPr id="31" name="Text 26"/>
          <p:cNvSpPr/>
          <p:nvPr/>
        </p:nvSpPr>
        <p:spPr>
          <a:xfrm>
            <a:off x="2728913" y="2863137"/>
            <a:ext cx="73011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예외(미인식) 승인</a:t>
            </a:r>
            <a:endParaRPr lang="en-US" sz="727" dirty="0"/>
          </a:p>
        </p:txBody>
      </p:sp>
      <p:sp>
        <p:nvSpPr>
          <p:cNvPr id="32" name="Text 27"/>
          <p:cNvSpPr/>
          <p:nvPr/>
        </p:nvSpPr>
        <p:spPr>
          <a:xfrm>
            <a:off x="2728913" y="3003138"/>
            <a:ext cx="5780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작업일보 취합</a:t>
            </a:r>
            <a:endParaRPr lang="en-US" sz="727" dirty="0"/>
          </a:p>
        </p:txBody>
      </p:sp>
      <p:sp>
        <p:nvSpPr>
          <p:cNvPr id="33" name="Text 28"/>
          <p:cNvSpPr/>
          <p:nvPr/>
        </p:nvSpPr>
        <p:spPr>
          <a:xfrm>
            <a:off x="2728913" y="3227077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Authority</a:t>
            </a:r>
            <a:endParaRPr lang="en-US" sz="584" dirty="0"/>
          </a:p>
        </p:txBody>
      </p:sp>
      <p:sp>
        <p:nvSpPr>
          <p:cNvPr id="34" name="Text 29"/>
          <p:cNvSpPr/>
          <p:nvPr/>
        </p:nvSpPr>
        <p:spPr>
          <a:xfrm>
            <a:off x="2728913" y="3377431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현장 단위 관리</a:t>
            </a:r>
            <a:endParaRPr lang="en-US" sz="727" dirty="0"/>
          </a:p>
        </p:txBody>
      </p:sp>
      <p:sp>
        <p:nvSpPr>
          <p:cNvPr id="35" name="Shape 30"/>
          <p:cNvSpPr/>
          <p:nvPr/>
        </p:nvSpPr>
        <p:spPr>
          <a:xfrm>
            <a:off x="4643438" y="1257300"/>
            <a:ext cx="1857375" cy="27146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6" name="Shape 31"/>
          <p:cNvSpPr/>
          <p:nvPr/>
        </p:nvSpPr>
        <p:spPr>
          <a:xfrm>
            <a:off x="4643438" y="1257300"/>
            <a:ext cx="1857375" cy="86260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37" name="Shape 32"/>
          <p:cNvSpPr/>
          <p:nvPr/>
        </p:nvSpPr>
        <p:spPr>
          <a:xfrm>
            <a:off x="4643438" y="2112764"/>
            <a:ext cx="1857375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4" y="1364456"/>
            <a:ext cx="1643063" cy="228600"/>
          </a:xfrm>
          <a:prstGeom prst="rect">
            <a:avLst/>
          </a:prstGeom>
        </p:spPr>
      </p:pic>
      <p:sp>
        <p:nvSpPr>
          <p:cNvPr id="39" name="Text 33"/>
          <p:cNvSpPr/>
          <p:nvPr/>
        </p:nvSpPr>
        <p:spPr>
          <a:xfrm>
            <a:off x="4750594" y="1664494"/>
            <a:ext cx="164306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팀장</a:t>
            </a:r>
            <a:endParaRPr lang="en-US" sz="885" dirty="0"/>
          </a:p>
        </p:txBody>
      </p:sp>
      <p:sp>
        <p:nvSpPr>
          <p:cNvPr id="40" name="Text 34"/>
          <p:cNvSpPr/>
          <p:nvPr/>
        </p:nvSpPr>
        <p:spPr>
          <a:xfrm>
            <a:off x="4750594" y="1889522"/>
            <a:ext cx="16430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Team Leader</a:t>
            </a:r>
            <a:endParaRPr lang="en-US" sz="621" dirty="0"/>
          </a:p>
        </p:txBody>
      </p:sp>
      <p:sp>
        <p:nvSpPr>
          <p:cNvPr id="41" name="Text 35"/>
          <p:cNvSpPr/>
          <p:nvPr/>
        </p:nvSpPr>
        <p:spPr>
          <a:xfrm>
            <a:off x="4729163" y="2198489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Platform</a:t>
            </a:r>
            <a:endParaRPr lang="en-US" sz="584" dirty="0"/>
          </a:p>
        </p:txBody>
      </p:sp>
      <p:sp>
        <p:nvSpPr>
          <p:cNvPr id="42" name="Text 36"/>
          <p:cNvSpPr/>
          <p:nvPr/>
        </p:nvSpPr>
        <p:spPr>
          <a:xfrm>
            <a:off x="4729163" y="2348843"/>
            <a:ext cx="8357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Mobile App 주사용</a:t>
            </a:r>
            <a:endParaRPr lang="en-US" sz="727" dirty="0"/>
          </a:p>
        </p:txBody>
      </p:sp>
      <p:sp>
        <p:nvSpPr>
          <p:cNvPr id="43" name="Text 37"/>
          <p:cNvSpPr/>
          <p:nvPr/>
        </p:nvSpPr>
        <p:spPr>
          <a:xfrm>
            <a:off x="4729163" y="2572782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Key Functions</a:t>
            </a:r>
            <a:endParaRPr lang="en-US" sz="584" dirty="0"/>
          </a:p>
        </p:txBody>
      </p:sp>
      <p:sp>
        <p:nvSpPr>
          <p:cNvPr id="44" name="Text 38"/>
          <p:cNvSpPr/>
          <p:nvPr/>
        </p:nvSpPr>
        <p:spPr>
          <a:xfrm>
            <a:off x="4729163" y="2723136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소속 팀원 관리</a:t>
            </a:r>
            <a:endParaRPr lang="en-US" sz="727" dirty="0"/>
          </a:p>
        </p:txBody>
      </p:sp>
      <p:sp>
        <p:nvSpPr>
          <p:cNvPr id="45" name="Text 39"/>
          <p:cNvSpPr/>
          <p:nvPr/>
        </p:nvSpPr>
        <p:spPr>
          <a:xfrm>
            <a:off x="4729163" y="2863137"/>
            <a:ext cx="81410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팀원 안면 등록 요청</a:t>
            </a:r>
            <a:endParaRPr lang="en-US" sz="727" dirty="0"/>
          </a:p>
        </p:txBody>
      </p:sp>
      <p:sp>
        <p:nvSpPr>
          <p:cNvPr id="46" name="Text 40"/>
          <p:cNvSpPr/>
          <p:nvPr/>
        </p:nvSpPr>
        <p:spPr>
          <a:xfrm>
            <a:off x="4729163" y="3003138"/>
            <a:ext cx="57808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작업일보 작성</a:t>
            </a:r>
            <a:endParaRPr lang="en-US" sz="727" dirty="0"/>
          </a:p>
        </p:txBody>
      </p:sp>
      <p:sp>
        <p:nvSpPr>
          <p:cNvPr id="47" name="Text 41"/>
          <p:cNvSpPr/>
          <p:nvPr/>
        </p:nvSpPr>
        <p:spPr>
          <a:xfrm>
            <a:off x="4729163" y="3227077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Authority</a:t>
            </a:r>
            <a:endParaRPr lang="en-US" sz="584" dirty="0"/>
          </a:p>
        </p:txBody>
      </p:sp>
      <p:sp>
        <p:nvSpPr>
          <p:cNvPr id="48" name="Text 42"/>
          <p:cNvSpPr/>
          <p:nvPr/>
        </p:nvSpPr>
        <p:spPr>
          <a:xfrm>
            <a:off x="4729163" y="3377431"/>
            <a:ext cx="5120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팀 단위 관리</a:t>
            </a:r>
            <a:endParaRPr lang="en-US" sz="727" dirty="0"/>
          </a:p>
        </p:txBody>
      </p:sp>
      <p:sp>
        <p:nvSpPr>
          <p:cNvPr id="49" name="Shape 43"/>
          <p:cNvSpPr/>
          <p:nvPr/>
        </p:nvSpPr>
        <p:spPr>
          <a:xfrm>
            <a:off x="6643688" y="1257300"/>
            <a:ext cx="1857375" cy="27146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50" name="Shape 44"/>
          <p:cNvSpPr/>
          <p:nvPr/>
        </p:nvSpPr>
        <p:spPr>
          <a:xfrm>
            <a:off x="6643688" y="1257300"/>
            <a:ext cx="1857375" cy="862608"/>
          </a:xfrm>
          <a:prstGeom prst="rect">
            <a:avLst/>
          </a:prstGeom>
          <a:solidFill>
            <a:srgbClr val="FFFFFF">
              <a:alpha val="10000"/>
            </a:srgbClr>
          </a:solidFill>
          <a:ln/>
        </p:spPr>
      </p:sp>
      <p:sp>
        <p:nvSpPr>
          <p:cNvPr id="51" name="Shape 45"/>
          <p:cNvSpPr/>
          <p:nvPr/>
        </p:nvSpPr>
        <p:spPr>
          <a:xfrm>
            <a:off x="6643688" y="2112764"/>
            <a:ext cx="1857375" cy="7144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5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0844" y="1364456"/>
            <a:ext cx="1643063" cy="228600"/>
          </a:xfrm>
          <a:prstGeom prst="rect">
            <a:avLst/>
          </a:prstGeom>
        </p:spPr>
      </p:pic>
      <p:sp>
        <p:nvSpPr>
          <p:cNvPr id="53" name="Text 46"/>
          <p:cNvSpPr/>
          <p:nvPr/>
        </p:nvSpPr>
        <p:spPr>
          <a:xfrm>
            <a:off x="6750844" y="1664494"/>
            <a:ext cx="1643063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일반 노무자</a:t>
            </a:r>
            <a:endParaRPr lang="en-US" sz="885" dirty="0"/>
          </a:p>
        </p:txBody>
      </p:sp>
      <p:sp>
        <p:nvSpPr>
          <p:cNvPr id="54" name="Text 47"/>
          <p:cNvSpPr/>
          <p:nvPr/>
        </p:nvSpPr>
        <p:spPr>
          <a:xfrm>
            <a:off x="6750844" y="1889522"/>
            <a:ext cx="1643063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Worker</a:t>
            </a:r>
            <a:endParaRPr lang="en-US" sz="621" dirty="0"/>
          </a:p>
        </p:txBody>
      </p:sp>
      <p:sp>
        <p:nvSpPr>
          <p:cNvPr id="55" name="Text 48"/>
          <p:cNvSpPr/>
          <p:nvPr/>
        </p:nvSpPr>
        <p:spPr>
          <a:xfrm>
            <a:off x="6729413" y="2198489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Platform</a:t>
            </a:r>
            <a:endParaRPr lang="en-US" sz="584" dirty="0"/>
          </a:p>
        </p:txBody>
      </p:sp>
      <p:sp>
        <p:nvSpPr>
          <p:cNvPr id="56" name="Text 49"/>
          <p:cNvSpPr/>
          <p:nvPr/>
        </p:nvSpPr>
        <p:spPr>
          <a:xfrm>
            <a:off x="6729413" y="2348843"/>
            <a:ext cx="83570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Mobile App 주사용</a:t>
            </a:r>
            <a:endParaRPr lang="en-US" sz="727" dirty="0"/>
          </a:p>
        </p:txBody>
      </p:sp>
      <p:sp>
        <p:nvSpPr>
          <p:cNvPr id="57" name="Text 50"/>
          <p:cNvSpPr/>
          <p:nvPr/>
        </p:nvSpPr>
        <p:spPr>
          <a:xfrm>
            <a:off x="6729413" y="2572782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Key Functions</a:t>
            </a:r>
            <a:endParaRPr lang="en-US" sz="584" dirty="0"/>
          </a:p>
        </p:txBody>
      </p:sp>
      <p:sp>
        <p:nvSpPr>
          <p:cNvPr id="58" name="Text 51"/>
          <p:cNvSpPr/>
          <p:nvPr/>
        </p:nvSpPr>
        <p:spPr>
          <a:xfrm>
            <a:off x="6729413" y="2723136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본인 안면 등록</a:t>
            </a:r>
            <a:endParaRPr lang="en-US" sz="727" dirty="0"/>
          </a:p>
        </p:txBody>
      </p:sp>
      <p:sp>
        <p:nvSpPr>
          <p:cNvPr id="59" name="Text 52"/>
          <p:cNvSpPr/>
          <p:nvPr/>
        </p:nvSpPr>
        <p:spPr>
          <a:xfrm>
            <a:off x="6729413" y="2863137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출역 이력 조회</a:t>
            </a:r>
            <a:endParaRPr lang="en-US" sz="727" dirty="0"/>
          </a:p>
        </p:txBody>
      </p:sp>
      <p:sp>
        <p:nvSpPr>
          <p:cNvPr id="60" name="Text 53"/>
          <p:cNvSpPr/>
          <p:nvPr/>
        </p:nvSpPr>
        <p:spPr>
          <a:xfrm>
            <a:off x="6729413" y="3003138"/>
            <a:ext cx="6040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이의 제기 신청</a:t>
            </a:r>
            <a:endParaRPr lang="en-US" sz="727" dirty="0"/>
          </a:p>
        </p:txBody>
      </p:sp>
      <p:sp>
        <p:nvSpPr>
          <p:cNvPr id="61" name="Text 54"/>
          <p:cNvSpPr/>
          <p:nvPr/>
        </p:nvSpPr>
        <p:spPr>
          <a:xfrm>
            <a:off x="6729413" y="3227077"/>
            <a:ext cx="1685925" cy="119993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Authority</a:t>
            </a:r>
            <a:endParaRPr lang="en-US" sz="584" dirty="0"/>
          </a:p>
        </p:txBody>
      </p:sp>
      <p:sp>
        <p:nvSpPr>
          <p:cNvPr id="62" name="Text 55"/>
          <p:cNvSpPr/>
          <p:nvPr/>
        </p:nvSpPr>
        <p:spPr>
          <a:xfrm>
            <a:off x="6729413" y="3377431"/>
            <a:ext cx="48608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기본 사용자</a:t>
            </a:r>
            <a:endParaRPr lang="en-US" sz="727" dirty="0"/>
          </a:p>
        </p:txBody>
      </p:sp>
      <p:sp>
        <p:nvSpPr>
          <p:cNvPr id="63" name="Shape 56"/>
          <p:cNvSpPr/>
          <p:nvPr/>
        </p:nvSpPr>
        <p:spPr>
          <a:xfrm>
            <a:off x="642938" y="4114800"/>
            <a:ext cx="7858125" cy="892969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FFFFFF">
                <a:alpha val="30000"/>
              </a:srgbClr>
            </a:solidFill>
            <a:prstDash val="dash"/>
          </a:ln>
        </p:spPr>
      </p:sp>
      <p:sp>
        <p:nvSpPr>
          <p:cNvPr id="64" name="Shape 57"/>
          <p:cNvSpPr/>
          <p:nvPr/>
        </p:nvSpPr>
        <p:spPr>
          <a:xfrm>
            <a:off x="785813" y="4043363"/>
            <a:ext cx="1187062" cy="116086"/>
          </a:xfrm>
          <a:prstGeom prst="rect">
            <a:avLst/>
          </a:prstGeom>
          <a:solidFill>
            <a:srgbClr val="1A237E"/>
          </a:solidFill>
          <a:ln/>
        </p:spPr>
      </p:sp>
      <p:sp>
        <p:nvSpPr>
          <p:cNvPr id="65" name="Text 58"/>
          <p:cNvSpPr/>
          <p:nvPr/>
        </p:nvSpPr>
        <p:spPr>
          <a:xfrm>
            <a:off x="785813" y="4043363"/>
            <a:ext cx="1187062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MULTI-ROLE</a:t>
            </a:r>
            <a:endParaRPr lang="en-US" sz="584" dirty="0"/>
          </a:p>
        </p:txBody>
      </p:sp>
      <p:sp>
        <p:nvSpPr>
          <p:cNvPr id="66" name="Shape 59"/>
          <p:cNvSpPr/>
          <p:nvPr/>
        </p:nvSpPr>
        <p:spPr>
          <a:xfrm>
            <a:off x="785813" y="4043363"/>
            <a:ext cx="1187062" cy="116086"/>
          </a:xfrm>
          <a:prstGeom prst="rect">
            <a:avLst/>
          </a:prstGeom>
          <a:solidFill>
            <a:srgbClr val="1A237E"/>
          </a:solidFill>
          <a:ln/>
        </p:spPr>
      </p:sp>
      <p:sp>
        <p:nvSpPr>
          <p:cNvPr id="67" name="Text 60"/>
          <p:cNvSpPr/>
          <p:nvPr/>
        </p:nvSpPr>
        <p:spPr>
          <a:xfrm>
            <a:off x="785813" y="4043363"/>
            <a:ext cx="1187062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ARCHITECTURE</a:t>
            </a:r>
            <a:endParaRPr lang="en-US" sz="584" dirty="0"/>
          </a:p>
        </p:txBody>
      </p:sp>
      <p:sp>
        <p:nvSpPr>
          <p:cNvPr id="68" name="Shape 61"/>
          <p:cNvSpPr/>
          <p:nvPr/>
        </p:nvSpPr>
        <p:spPr>
          <a:xfrm>
            <a:off x="1005818" y="4200525"/>
            <a:ext cx="1428750" cy="70723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6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899" y="4279106"/>
            <a:ext cx="128588" cy="171450"/>
          </a:xfrm>
          <a:prstGeom prst="rect">
            <a:avLst/>
          </a:prstGeom>
        </p:spPr>
      </p:pic>
      <p:sp>
        <p:nvSpPr>
          <p:cNvPr id="70" name="Text 62"/>
          <p:cNvSpPr/>
          <p:nvPr/>
        </p:nvSpPr>
        <p:spPr>
          <a:xfrm>
            <a:off x="1148693" y="4521994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Single User</a:t>
            </a:r>
            <a:endParaRPr lang="en-US" sz="784" dirty="0"/>
          </a:p>
        </p:txBody>
      </p:sp>
      <p:sp>
        <p:nvSpPr>
          <p:cNvPr id="71" name="Text 63"/>
          <p:cNvSpPr/>
          <p:nvPr/>
        </p:nvSpPr>
        <p:spPr>
          <a:xfrm>
            <a:off x="1148693" y="4713089"/>
            <a:ext cx="11430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One Account</a:t>
            </a:r>
            <a:endParaRPr lang="en-US" sz="621" dirty="0"/>
          </a:p>
        </p:txBody>
      </p:sp>
      <p:pic>
        <p:nvPicPr>
          <p:cNvPr id="7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4631" y="4482703"/>
            <a:ext cx="142875" cy="142875"/>
          </a:xfrm>
          <a:prstGeom prst="rect">
            <a:avLst/>
          </a:prstGeom>
        </p:spPr>
      </p:pic>
      <p:sp>
        <p:nvSpPr>
          <p:cNvPr id="73" name="Shape 64"/>
          <p:cNvSpPr/>
          <p:nvPr/>
        </p:nvSpPr>
        <p:spPr>
          <a:xfrm>
            <a:off x="3857569" y="4200525"/>
            <a:ext cx="1428750" cy="70723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7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6219" y="4279106"/>
            <a:ext cx="171450" cy="171450"/>
          </a:xfrm>
          <a:prstGeom prst="rect">
            <a:avLst/>
          </a:prstGeom>
        </p:spPr>
      </p:pic>
      <p:sp>
        <p:nvSpPr>
          <p:cNvPr id="75" name="Text 65"/>
          <p:cNvSpPr/>
          <p:nvPr/>
        </p:nvSpPr>
        <p:spPr>
          <a:xfrm>
            <a:off x="4000444" y="4521994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Multiple Roles</a:t>
            </a:r>
            <a:endParaRPr lang="en-US" sz="784" dirty="0"/>
          </a:p>
        </p:txBody>
      </p:sp>
      <p:sp>
        <p:nvSpPr>
          <p:cNvPr id="76" name="Text 66"/>
          <p:cNvSpPr/>
          <p:nvPr/>
        </p:nvSpPr>
        <p:spPr>
          <a:xfrm>
            <a:off x="4000444" y="4713089"/>
            <a:ext cx="11430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Site Admin + Team Leader</a:t>
            </a:r>
            <a:endParaRPr lang="en-US" sz="621" dirty="0"/>
          </a:p>
        </p:txBody>
      </p:sp>
      <p:pic>
        <p:nvPicPr>
          <p:cNvPr id="7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6382" y="4482703"/>
            <a:ext cx="142875" cy="142875"/>
          </a:xfrm>
          <a:prstGeom prst="rect">
            <a:avLst/>
          </a:prstGeom>
        </p:spPr>
      </p:pic>
      <p:sp>
        <p:nvSpPr>
          <p:cNvPr id="78" name="Shape 67"/>
          <p:cNvSpPr/>
          <p:nvPr/>
        </p:nvSpPr>
        <p:spPr>
          <a:xfrm>
            <a:off x="6709321" y="4200525"/>
            <a:ext cx="1428750" cy="70723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7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37971" y="4271963"/>
            <a:ext cx="171450" cy="171450"/>
          </a:xfrm>
          <a:prstGeom prst="rect">
            <a:avLst/>
          </a:prstGeom>
        </p:spPr>
      </p:pic>
      <p:sp>
        <p:nvSpPr>
          <p:cNvPr id="80" name="Text 68"/>
          <p:cNvSpPr/>
          <p:nvPr/>
        </p:nvSpPr>
        <p:spPr>
          <a:xfrm>
            <a:off x="6852196" y="4514850"/>
            <a:ext cx="11430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Context Switch</a:t>
            </a:r>
            <a:endParaRPr lang="en-US" sz="784" dirty="0"/>
          </a:p>
        </p:txBody>
      </p:sp>
      <p:sp>
        <p:nvSpPr>
          <p:cNvPr id="81" name="Text 69"/>
          <p:cNvSpPr/>
          <p:nvPr/>
        </p:nvSpPr>
        <p:spPr>
          <a:xfrm>
            <a:off x="6852196" y="4705945"/>
            <a:ext cx="114300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Flexible Access Control</a:t>
            </a:r>
            <a:endParaRPr lang="en-US" sz="62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5041785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한국 시장 중심의 검증된 기술 스택 선정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05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71588"/>
            <a:ext cx="2476481" cy="423267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0094" y="1378744"/>
            <a:ext cx="2262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D700"/>
                </a:solidFill>
              </a:rPr>
              <a:t>Frontend</a:t>
            </a:r>
            <a:endParaRPr lang="en-US" sz="987" dirty="0"/>
          </a:p>
        </p:txBody>
      </p:sp>
      <p:sp>
        <p:nvSpPr>
          <p:cNvPr id="9" name="Shape 6"/>
          <p:cNvSpPr/>
          <p:nvPr/>
        </p:nvSpPr>
        <p:spPr>
          <a:xfrm>
            <a:off x="1866863" y="1680567"/>
            <a:ext cx="14288" cy="107156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0" name="Shape 7"/>
          <p:cNvSpPr/>
          <p:nvPr/>
        </p:nvSpPr>
        <p:spPr>
          <a:xfrm>
            <a:off x="642938" y="1809155"/>
            <a:ext cx="2476481" cy="147429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1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3" y="1925241"/>
            <a:ext cx="100013" cy="114300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00113" y="1894880"/>
            <a:ext cx="10582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Core Framework</a:t>
            </a:r>
            <a:endParaRPr lang="en-US" sz="885" dirty="0"/>
          </a:p>
        </p:txBody>
      </p:sp>
      <p:sp>
        <p:nvSpPr>
          <p:cNvPr id="13" name="Text 9"/>
          <p:cNvSpPr/>
          <p:nvPr/>
        </p:nvSpPr>
        <p:spPr>
          <a:xfrm>
            <a:off x="728663" y="2219920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Vue.js 3 (Composition API)</a:t>
            </a:r>
            <a:endParaRPr lang="en-US" sz="734" dirty="0"/>
          </a:p>
        </p:txBody>
      </p:sp>
      <p:sp>
        <p:nvSpPr>
          <p:cNvPr id="14" name="Text 10"/>
          <p:cNvSpPr/>
          <p:nvPr/>
        </p:nvSpPr>
        <p:spPr>
          <a:xfrm>
            <a:off x="728663" y="2386013"/>
            <a:ext cx="1797658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한국 SI 시장 점유율 높음, 낮은 러닝 커브</a:t>
            </a:r>
            <a:endParaRPr lang="en-US" sz="780" dirty="0"/>
          </a:p>
        </p:txBody>
      </p:sp>
      <p:sp>
        <p:nvSpPr>
          <p:cNvPr id="15" name="Text 11"/>
          <p:cNvSpPr/>
          <p:nvPr/>
        </p:nvSpPr>
        <p:spPr>
          <a:xfrm>
            <a:off x="728663" y="2605683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Pinia</a:t>
            </a:r>
            <a:endParaRPr lang="en-US" sz="734" dirty="0"/>
          </a:p>
        </p:txBody>
      </p:sp>
      <p:sp>
        <p:nvSpPr>
          <p:cNvPr id="16" name="Text 12"/>
          <p:cNvSpPr/>
          <p:nvPr/>
        </p:nvSpPr>
        <p:spPr>
          <a:xfrm>
            <a:off x="728663" y="2771775"/>
            <a:ext cx="1651183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직관적인 상태 관리, TypeScript 지원</a:t>
            </a:r>
            <a:endParaRPr lang="en-US" sz="780" dirty="0"/>
          </a:p>
        </p:txBody>
      </p:sp>
      <p:sp>
        <p:nvSpPr>
          <p:cNvPr id="17" name="Shape 13"/>
          <p:cNvSpPr/>
          <p:nvPr/>
        </p:nvSpPr>
        <p:spPr>
          <a:xfrm>
            <a:off x="642938" y="3362027"/>
            <a:ext cx="2476481" cy="148143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63" y="3485257"/>
            <a:ext cx="114300" cy="114300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914400" y="3454896"/>
            <a:ext cx="64129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UI &amp; Build</a:t>
            </a:r>
            <a:endParaRPr lang="en-US" sz="885" dirty="0"/>
          </a:p>
        </p:txBody>
      </p:sp>
      <p:sp>
        <p:nvSpPr>
          <p:cNvPr id="20" name="Text 15"/>
          <p:cNvSpPr/>
          <p:nvPr/>
        </p:nvSpPr>
        <p:spPr>
          <a:xfrm>
            <a:off x="728663" y="3779937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Vuetify 3</a:t>
            </a:r>
            <a:endParaRPr lang="en-US" sz="734" dirty="0"/>
          </a:p>
        </p:txBody>
      </p:sp>
      <p:sp>
        <p:nvSpPr>
          <p:cNvPr id="21" name="Text 16"/>
          <p:cNvSpPr/>
          <p:nvPr/>
        </p:nvSpPr>
        <p:spPr>
          <a:xfrm>
            <a:off x="728663" y="3946029"/>
            <a:ext cx="176456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Material Design 기반 반응형 컴포넌트</a:t>
            </a:r>
            <a:endParaRPr lang="en-US" sz="780" dirty="0"/>
          </a:p>
        </p:txBody>
      </p:sp>
      <p:sp>
        <p:nvSpPr>
          <p:cNvPr id="22" name="Text 17"/>
          <p:cNvSpPr/>
          <p:nvPr/>
        </p:nvSpPr>
        <p:spPr>
          <a:xfrm>
            <a:off x="728663" y="4165699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Vite</a:t>
            </a:r>
            <a:endParaRPr lang="en-US" sz="734" dirty="0"/>
          </a:p>
        </p:txBody>
      </p:sp>
      <p:sp>
        <p:nvSpPr>
          <p:cNvPr id="23" name="Text 18"/>
          <p:cNvSpPr/>
          <p:nvPr/>
        </p:nvSpPr>
        <p:spPr>
          <a:xfrm>
            <a:off x="728663" y="4331791"/>
            <a:ext cx="1269802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빠른 개발 서버 및 HMR 지원</a:t>
            </a:r>
            <a:endParaRPr lang="en-US" sz="780" dirty="0"/>
          </a:p>
        </p:txBody>
      </p:sp>
      <p:sp>
        <p:nvSpPr>
          <p:cNvPr id="24" name="Shape 19"/>
          <p:cNvSpPr/>
          <p:nvPr/>
        </p:nvSpPr>
        <p:spPr>
          <a:xfrm>
            <a:off x="3333731" y="1271588"/>
            <a:ext cx="2476509" cy="423267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25" name="Text 20"/>
          <p:cNvSpPr/>
          <p:nvPr/>
        </p:nvSpPr>
        <p:spPr>
          <a:xfrm>
            <a:off x="3440888" y="1378744"/>
            <a:ext cx="2262197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D700"/>
                </a:solidFill>
              </a:rPr>
              <a:t>Backend</a:t>
            </a:r>
            <a:endParaRPr lang="en-US" sz="987" dirty="0"/>
          </a:p>
        </p:txBody>
      </p:sp>
      <p:sp>
        <p:nvSpPr>
          <p:cNvPr id="26" name="Shape 21"/>
          <p:cNvSpPr/>
          <p:nvPr/>
        </p:nvSpPr>
        <p:spPr>
          <a:xfrm>
            <a:off x="4557657" y="1680567"/>
            <a:ext cx="14288" cy="107156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27" name="Shape 22"/>
          <p:cNvSpPr/>
          <p:nvPr/>
        </p:nvSpPr>
        <p:spPr>
          <a:xfrm>
            <a:off x="3333731" y="1809155"/>
            <a:ext cx="2476509" cy="147429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9456" y="1925241"/>
            <a:ext cx="85725" cy="114300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3576619" y="1894880"/>
            <a:ext cx="105828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Core Framework</a:t>
            </a:r>
            <a:endParaRPr lang="en-US" sz="885" dirty="0"/>
          </a:p>
        </p:txBody>
      </p:sp>
      <p:sp>
        <p:nvSpPr>
          <p:cNvPr id="30" name="Text 24"/>
          <p:cNvSpPr/>
          <p:nvPr/>
        </p:nvSpPr>
        <p:spPr>
          <a:xfrm>
            <a:off x="3419456" y="2219920"/>
            <a:ext cx="23050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Spring Boot 3.x (Java 17+)</a:t>
            </a:r>
            <a:endParaRPr lang="en-US" sz="734" dirty="0"/>
          </a:p>
        </p:txBody>
      </p:sp>
      <p:sp>
        <p:nvSpPr>
          <p:cNvPr id="31" name="Text 25"/>
          <p:cNvSpPr/>
          <p:nvPr/>
        </p:nvSpPr>
        <p:spPr>
          <a:xfrm>
            <a:off x="3419456" y="2386013"/>
            <a:ext cx="168966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엔터프라이즈급 안정성, 풍부한 생태계</a:t>
            </a:r>
            <a:endParaRPr lang="en-US" sz="780" dirty="0"/>
          </a:p>
        </p:txBody>
      </p:sp>
      <p:sp>
        <p:nvSpPr>
          <p:cNvPr id="32" name="Text 26"/>
          <p:cNvSpPr/>
          <p:nvPr/>
        </p:nvSpPr>
        <p:spPr>
          <a:xfrm>
            <a:off x="3419456" y="2605683"/>
            <a:ext cx="23050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JPA (Hibernate)</a:t>
            </a:r>
            <a:endParaRPr lang="en-US" sz="734" dirty="0"/>
          </a:p>
        </p:txBody>
      </p:sp>
      <p:sp>
        <p:nvSpPr>
          <p:cNvPr id="33" name="Text 27"/>
          <p:cNvSpPr/>
          <p:nvPr/>
        </p:nvSpPr>
        <p:spPr>
          <a:xfrm>
            <a:off x="3419456" y="2771775"/>
            <a:ext cx="1554854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생산성 향상, 객체-관계 매핑 자동화</a:t>
            </a:r>
            <a:endParaRPr lang="en-US" sz="780" dirty="0"/>
          </a:p>
        </p:txBody>
      </p:sp>
      <p:sp>
        <p:nvSpPr>
          <p:cNvPr id="34" name="Shape 28"/>
          <p:cNvSpPr/>
          <p:nvPr/>
        </p:nvSpPr>
        <p:spPr>
          <a:xfrm>
            <a:off x="3333731" y="3362027"/>
            <a:ext cx="2476509" cy="148143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3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9456" y="3485257"/>
            <a:ext cx="114300" cy="114300"/>
          </a:xfrm>
          <a:prstGeom prst="rect">
            <a:avLst/>
          </a:prstGeom>
        </p:spPr>
      </p:pic>
      <p:sp>
        <p:nvSpPr>
          <p:cNvPr id="36" name="Text 29"/>
          <p:cNvSpPr/>
          <p:nvPr/>
        </p:nvSpPr>
        <p:spPr>
          <a:xfrm>
            <a:off x="3605194" y="3454896"/>
            <a:ext cx="5240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Security</a:t>
            </a:r>
            <a:endParaRPr lang="en-US" sz="885" dirty="0"/>
          </a:p>
        </p:txBody>
      </p:sp>
      <p:sp>
        <p:nvSpPr>
          <p:cNvPr id="37" name="Text 30"/>
          <p:cNvSpPr/>
          <p:nvPr/>
        </p:nvSpPr>
        <p:spPr>
          <a:xfrm>
            <a:off x="3419456" y="3779937"/>
            <a:ext cx="23050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Spring Security + JWT</a:t>
            </a:r>
            <a:endParaRPr lang="en-US" sz="734" dirty="0"/>
          </a:p>
        </p:txBody>
      </p:sp>
      <p:sp>
        <p:nvSpPr>
          <p:cNvPr id="38" name="Text 31"/>
          <p:cNvSpPr/>
          <p:nvPr/>
        </p:nvSpPr>
        <p:spPr>
          <a:xfrm>
            <a:off x="3419456" y="3946029"/>
            <a:ext cx="147490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Stateless 인증, 확장 가능한 구조</a:t>
            </a:r>
            <a:endParaRPr lang="en-US" sz="780" dirty="0"/>
          </a:p>
        </p:txBody>
      </p:sp>
      <p:sp>
        <p:nvSpPr>
          <p:cNvPr id="39" name="Shape 32"/>
          <p:cNvSpPr/>
          <p:nvPr/>
        </p:nvSpPr>
        <p:spPr>
          <a:xfrm>
            <a:off x="3419456" y="4165699"/>
            <a:ext cx="2305059" cy="523280"/>
          </a:xfrm>
          <a:prstGeom prst="rect">
            <a:avLst/>
          </a:prstGeom>
          <a:solidFill>
            <a:srgbClr val="FFD700">
              <a:alpha val="5000"/>
            </a:srgbClr>
          </a:solidFill>
          <a:ln w="9144">
            <a:solidFill>
              <a:srgbClr val="FFD700">
                <a:alpha val="30000"/>
              </a:srgbClr>
            </a:solidFill>
            <a:prstDash val="dash"/>
          </a:ln>
        </p:spPr>
      </p:sp>
      <p:sp>
        <p:nvSpPr>
          <p:cNvPr id="40" name="Text 33"/>
          <p:cNvSpPr/>
          <p:nvPr/>
        </p:nvSpPr>
        <p:spPr>
          <a:xfrm>
            <a:off x="3505181" y="4251424"/>
            <a:ext cx="2133609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D700"/>
                </a:solidFill>
              </a:rPr>
              <a:t>선정 전략</a:t>
            </a:r>
            <a:endParaRPr lang="en-US" sz="683" dirty="0"/>
          </a:p>
        </p:txBody>
      </p:sp>
      <p:sp>
        <p:nvSpPr>
          <p:cNvPr id="41" name="Text 34"/>
          <p:cNvSpPr/>
          <p:nvPr/>
        </p:nvSpPr>
        <p:spPr>
          <a:xfrm>
            <a:off x="3505181" y="4453235"/>
            <a:ext cx="213360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74" dirty="0">
                <a:solidFill>
                  <a:srgbClr val="B0BEC5"/>
                </a:solidFill>
              </a:rPr>
              <a:t>유지보수 편의성 및 개발자 채용 용이성 최우선 고려</a:t>
            </a:r>
            <a:endParaRPr lang="en-US" sz="674" dirty="0"/>
          </a:p>
        </p:txBody>
      </p:sp>
      <p:sp>
        <p:nvSpPr>
          <p:cNvPr id="42" name="Shape 35"/>
          <p:cNvSpPr/>
          <p:nvPr/>
        </p:nvSpPr>
        <p:spPr>
          <a:xfrm>
            <a:off x="6024553" y="1271588"/>
            <a:ext cx="2476481" cy="423267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43" name="Text 36"/>
          <p:cNvSpPr/>
          <p:nvPr/>
        </p:nvSpPr>
        <p:spPr>
          <a:xfrm>
            <a:off x="6131709" y="1378744"/>
            <a:ext cx="22621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1400"/>
              </a:lnSpc>
              <a:buNone/>
            </a:pPr>
            <a:r>
              <a:rPr lang="en-US" sz="987" b="1" spc="1" kern="0" dirty="0">
                <a:solidFill>
                  <a:srgbClr val="FFD700"/>
                </a:solidFill>
              </a:rPr>
              <a:t>Data &amp; Interface</a:t>
            </a:r>
            <a:endParaRPr lang="en-US" sz="987" dirty="0"/>
          </a:p>
        </p:txBody>
      </p:sp>
      <p:sp>
        <p:nvSpPr>
          <p:cNvPr id="44" name="Shape 37"/>
          <p:cNvSpPr/>
          <p:nvPr/>
        </p:nvSpPr>
        <p:spPr>
          <a:xfrm>
            <a:off x="7248478" y="1680567"/>
            <a:ext cx="14288" cy="107156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45" name="Shape 38"/>
          <p:cNvSpPr/>
          <p:nvPr/>
        </p:nvSpPr>
        <p:spPr>
          <a:xfrm>
            <a:off x="6024553" y="1809155"/>
            <a:ext cx="2476481" cy="1474291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4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0278" y="1925241"/>
            <a:ext cx="100013" cy="114300"/>
          </a:xfrm>
          <a:prstGeom prst="rect">
            <a:avLst/>
          </a:prstGeom>
        </p:spPr>
      </p:pic>
      <p:sp>
        <p:nvSpPr>
          <p:cNvPr id="47" name="Text 39"/>
          <p:cNvSpPr/>
          <p:nvPr/>
        </p:nvSpPr>
        <p:spPr>
          <a:xfrm>
            <a:off x="6281728" y="1894880"/>
            <a:ext cx="60526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Database</a:t>
            </a:r>
            <a:endParaRPr lang="en-US" sz="885" dirty="0"/>
          </a:p>
        </p:txBody>
      </p:sp>
      <p:sp>
        <p:nvSpPr>
          <p:cNvPr id="48" name="Text 40"/>
          <p:cNvSpPr/>
          <p:nvPr/>
        </p:nvSpPr>
        <p:spPr>
          <a:xfrm>
            <a:off x="6110278" y="2219920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MSSQL (SQL Server 2019+)</a:t>
            </a:r>
            <a:endParaRPr lang="en-US" sz="734" dirty="0"/>
          </a:p>
        </p:txBody>
      </p:sp>
      <p:sp>
        <p:nvSpPr>
          <p:cNvPr id="49" name="Text 41"/>
          <p:cNvSpPr/>
          <p:nvPr/>
        </p:nvSpPr>
        <p:spPr>
          <a:xfrm>
            <a:off x="6110278" y="2386013"/>
            <a:ext cx="1765957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T-SQL 문법 준수, 복잡한 통계 쿼리 지원</a:t>
            </a:r>
            <a:endParaRPr lang="en-US" sz="780" dirty="0"/>
          </a:p>
        </p:txBody>
      </p:sp>
      <p:sp>
        <p:nvSpPr>
          <p:cNvPr id="50" name="Shape 42"/>
          <p:cNvSpPr/>
          <p:nvPr/>
        </p:nvSpPr>
        <p:spPr>
          <a:xfrm>
            <a:off x="6024553" y="3362027"/>
            <a:ext cx="2476481" cy="148143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5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0278" y="3485257"/>
            <a:ext cx="142875" cy="114300"/>
          </a:xfrm>
          <a:prstGeom prst="rect">
            <a:avLst/>
          </a:prstGeom>
        </p:spPr>
      </p:pic>
      <p:sp>
        <p:nvSpPr>
          <p:cNvPr id="52" name="Text 43"/>
          <p:cNvSpPr/>
          <p:nvPr/>
        </p:nvSpPr>
        <p:spPr>
          <a:xfrm>
            <a:off x="6324591" y="3454896"/>
            <a:ext cx="116552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External Interface</a:t>
            </a:r>
            <a:endParaRPr lang="en-US" sz="885" dirty="0"/>
          </a:p>
        </p:txBody>
      </p:sp>
      <p:sp>
        <p:nvSpPr>
          <p:cNvPr id="53" name="Text 44"/>
          <p:cNvSpPr/>
          <p:nvPr/>
        </p:nvSpPr>
        <p:spPr>
          <a:xfrm>
            <a:off x="6110278" y="3779937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Face API (신한홀딩스)</a:t>
            </a:r>
            <a:endParaRPr lang="en-US" sz="734" dirty="0"/>
          </a:p>
        </p:txBody>
      </p:sp>
      <p:sp>
        <p:nvSpPr>
          <p:cNvPr id="54" name="Text 45"/>
          <p:cNvSpPr/>
          <p:nvPr/>
        </p:nvSpPr>
        <p:spPr>
          <a:xfrm>
            <a:off x="6110278" y="3946029"/>
            <a:ext cx="1457325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안면인식 엔진 연동 (비동기 처리)</a:t>
            </a:r>
            <a:endParaRPr lang="en-US" sz="780" dirty="0"/>
          </a:p>
        </p:txBody>
      </p:sp>
      <p:sp>
        <p:nvSpPr>
          <p:cNvPr id="55" name="Text 46"/>
          <p:cNvSpPr/>
          <p:nvPr/>
        </p:nvSpPr>
        <p:spPr>
          <a:xfrm>
            <a:off x="6110278" y="4165699"/>
            <a:ext cx="2305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34" b="1" dirty="0">
                <a:solidFill>
                  <a:srgbClr val="90CAF9"/>
                </a:solidFill>
              </a:rPr>
              <a:t>OAuth 2.0</a:t>
            </a:r>
            <a:endParaRPr lang="en-US" sz="734" dirty="0"/>
          </a:p>
        </p:txBody>
      </p:sp>
      <p:sp>
        <p:nvSpPr>
          <p:cNvPr id="56" name="Text 47"/>
          <p:cNvSpPr/>
          <p:nvPr/>
        </p:nvSpPr>
        <p:spPr>
          <a:xfrm>
            <a:off x="6110278" y="4331791"/>
            <a:ext cx="1180030" cy="14644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카카오/네이버 소셜 로그인</a:t>
            </a:r>
            <a:endParaRPr lang="en-US" sz="7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294761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6개월 단계적 개발 일정 (총 24주)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06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642938" y="1257300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9" name="Text 6"/>
          <p:cNvSpPr/>
          <p:nvPr/>
        </p:nvSpPr>
        <p:spPr>
          <a:xfrm>
            <a:off x="750094" y="1395710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0</a:t>
            </a:r>
            <a:endParaRPr lang="en-US" sz="784" dirty="0"/>
          </a:p>
        </p:txBody>
      </p:sp>
      <p:sp>
        <p:nvSpPr>
          <p:cNvPr id="10" name="Text 7"/>
          <p:cNvSpPr/>
          <p:nvPr/>
        </p:nvSpPr>
        <p:spPr>
          <a:xfrm>
            <a:off x="750094" y="1579662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4 Weeks</a:t>
            </a:r>
            <a:endParaRPr lang="en-US" sz="621" dirty="0"/>
          </a:p>
        </p:txBody>
      </p:sp>
      <p:sp>
        <p:nvSpPr>
          <p:cNvPr id="11" name="Text 8"/>
          <p:cNvSpPr/>
          <p:nvPr/>
        </p:nvSpPr>
        <p:spPr>
          <a:xfrm>
            <a:off x="1714500" y="1364456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프로토타입 개발</a:t>
            </a:r>
            <a:endParaRPr lang="en-US" sz="885" dirty="0"/>
          </a:p>
        </p:txBody>
      </p:sp>
      <p:sp>
        <p:nvSpPr>
          <p:cNvPr id="12" name="Text 9"/>
          <p:cNvSpPr/>
          <p:nvPr/>
        </p:nvSpPr>
        <p:spPr>
          <a:xfrm>
            <a:off x="1714500" y="1582341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화면 위주 프로토타입, 사용자 피드백 수집</a:t>
            </a:r>
            <a:endParaRPr lang="en-US" sz="727" dirty="0"/>
          </a:p>
        </p:txBody>
      </p:sp>
      <p:sp>
        <p:nvSpPr>
          <p:cNvPr id="13" name="Shape 10"/>
          <p:cNvSpPr/>
          <p:nvPr/>
        </p:nvSpPr>
        <p:spPr>
          <a:xfrm>
            <a:off x="642938" y="1919883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42938" y="1919883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15" name="Text 12"/>
          <p:cNvSpPr/>
          <p:nvPr/>
        </p:nvSpPr>
        <p:spPr>
          <a:xfrm>
            <a:off x="750094" y="2058293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1</a:t>
            </a:r>
            <a:endParaRPr lang="en-US" sz="784" dirty="0"/>
          </a:p>
        </p:txBody>
      </p:sp>
      <p:sp>
        <p:nvSpPr>
          <p:cNvPr id="16" name="Text 13"/>
          <p:cNvSpPr/>
          <p:nvPr/>
        </p:nvSpPr>
        <p:spPr>
          <a:xfrm>
            <a:off x="750094" y="2242245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8 Weeks</a:t>
            </a:r>
            <a:endParaRPr lang="en-US" sz="621" dirty="0"/>
          </a:p>
        </p:txBody>
      </p:sp>
      <p:sp>
        <p:nvSpPr>
          <p:cNvPr id="17" name="Text 14"/>
          <p:cNvSpPr/>
          <p:nvPr/>
        </p:nvSpPr>
        <p:spPr>
          <a:xfrm>
            <a:off x="1714500" y="2027039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인증 및 사용자 관리</a:t>
            </a:r>
            <a:endParaRPr lang="en-US" sz="885" dirty="0"/>
          </a:p>
        </p:txBody>
      </p:sp>
      <p:sp>
        <p:nvSpPr>
          <p:cNvPr id="18" name="Text 15"/>
          <p:cNvSpPr/>
          <p:nvPr/>
        </p:nvSpPr>
        <p:spPr>
          <a:xfrm>
            <a:off x="1714500" y="2244923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소셜 로그인, PASS 인증, 다중 역할 관리</a:t>
            </a:r>
            <a:endParaRPr lang="en-US" sz="727" dirty="0"/>
          </a:p>
        </p:txBody>
      </p:sp>
      <p:sp>
        <p:nvSpPr>
          <p:cNvPr id="19" name="Shape 16"/>
          <p:cNvSpPr/>
          <p:nvPr/>
        </p:nvSpPr>
        <p:spPr>
          <a:xfrm>
            <a:off x="642938" y="2582466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20" name="Shape 17"/>
          <p:cNvSpPr/>
          <p:nvPr/>
        </p:nvSpPr>
        <p:spPr>
          <a:xfrm>
            <a:off x="642938" y="2582466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21" name="Text 18"/>
          <p:cNvSpPr/>
          <p:nvPr/>
        </p:nvSpPr>
        <p:spPr>
          <a:xfrm>
            <a:off x="750094" y="2720876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2</a:t>
            </a:r>
            <a:endParaRPr lang="en-US" sz="784" dirty="0"/>
          </a:p>
        </p:txBody>
      </p:sp>
      <p:sp>
        <p:nvSpPr>
          <p:cNvPr id="22" name="Text 19"/>
          <p:cNvSpPr/>
          <p:nvPr/>
        </p:nvSpPr>
        <p:spPr>
          <a:xfrm>
            <a:off x="750094" y="2904827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8 Weeks</a:t>
            </a:r>
            <a:endParaRPr lang="en-US" sz="621" dirty="0"/>
          </a:p>
        </p:txBody>
      </p:sp>
      <p:sp>
        <p:nvSpPr>
          <p:cNvPr id="23" name="Text 20"/>
          <p:cNvSpPr/>
          <p:nvPr/>
        </p:nvSpPr>
        <p:spPr>
          <a:xfrm>
            <a:off x="1714500" y="2689622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출역 체크 및 대시보드</a:t>
            </a:r>
            <a:endParaRPr lang="en-US" sz="885" dirty="0"/>
          </a:p>
        </p:txBody>
      </p:sp>
      <p:sp>
        <p:nvSpPr>
          <p:cNvPr id="24" name="Text 21"/>
          <p:cNvSpPr/>
          <p:nvPr/>
        </p:nvSpPr>
        <p:spPr>
          <a:xfrm>
            <a:off x="1714500" y="2907506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안면인식 API 연동, 실시간 대시보드</a:t>
            </a:r>
            <a:endParaRPr lang="en-US" sz="727" dirty="0"/>
          </a:p>
        </p:txBody>
      </p:sp>
      <p:sp>
        <p:nvSpPr>
          <p:cNvPr id="25" name="Shape 22"/>
          <p:cNvSpPr/>
          <p:nvPr/>
        </p:nvSpPr>
        <p:spPr>
          <a:xfrm>
            <a:off x="642938" y="3245048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26" name="Shape 23"/>
          <p:cNvSpPr/>
          <p:nvPr/>
        </p:nvSpPr>
        <p:spPr>
          <a:xfrm>
            <a:off x="642938" y="3245048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27" name="Text 24"/>
          <p:cNvSpPr/>
          <p:nvPr/>
        </p:nvSpPr>
        <p:spPr>
          <a:xfrm>
            <a:off x="750094" y="3383459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3</a:t>
            </a:r>
            <a:endParaRPr lang="en-US" sz="784" dirty="0"/>
          </a:p>
        </p:txBody>
      </p:sp>
      <p:sp>
        <p:nvSpPr>
          <p:cNvPr id="28" name="Text 25"/>
          <p:cNvSpPr/>
          <p:nvPr/>
        </p:nvSpPr>
        <p:spPr>
          <a:xfrm>
            <a:off x="750094" y="3567410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5 Weeks</a:t>
            </a:r>
            <a:endParaRPr lang="en-US" sz="621" dirty="0"/>
          </a:p>
        </p:txBody>
      </p:sp>
      <p:sp>
        <p:nvSpPr>
          <p:cNvPr id="29" name="Text 26"/>
          <p:cNvSpPr/>
          <p:nvPr/>
        </p:nvSpPr>
        <p:spPr>
          <a:xfrm>
            <a:off x="1714500" y="3352205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작업일보 및 마이페이지</a:t>
            </a:r>
            <a:endParaRPr lang="en-US" sz="885" dirty="0"/>
          </a:p>
        </p:txBody>
      </p:sp>
      <p:sp>
        <p:nvSpPr>
          <p:cNvPr id="30" name="Text 27"/>
          <p:cNvSpPr/>
          <p:nvPr/>
        </p:nvSpPr>
        <p:spPr>
          <a:xfrm>
            <a:off x="1714500" y="3570089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작업일보 관리, 이의제기 프로세스</a:t>
            </a:r>
            <a:endParaRPr lang="en-US" sz="727" dirty="0"/>
          </a:p>
        </p:txBody>
      </p:sp>
      <p:sp>
        <p:nvSpPr>
          <p:cNvPr id="31" name="Shape 28"/>
          <p:cNvSpPr/>
          <p:nvPr/>
        </p:nvSpPr>
        <p:spPr>
          <a:xfrm>
            <a:off x="642938" y="3907631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2" name="Shape 29"/>
          <p:cNvSpPr/>
          <p:nvPr/>
        </p:nvSpPr>
        <p:spPr>
          <a:xfrm>
            <a:off x="642938" y="3907631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33" name="Text 30"/>
          <p:cNvSpPr/>
          <p:nvPr/>
        </p:nvSpPr>
        <p:spPr>
          <a:xfrm>
            <a:off x="750094" y="4046041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4</a:t>
            </a:r>
            <a:endParaRPr lang="en-US" sz="784" dirty="0"/>
          </a:p>
        </p:txBody>
      </p:sp>
      <p:sp>
        <p:nvSpPr>
          <p:cNvPr id="34" name="Text 31"/>
          <p:cNvSpPr/>
          <p:nvPr/>
        </p:nvSpPr>
        <p:spPr>
          <a:xfrm>
            <a:off x="750094" y="4229993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4 Weeks</a:t>
            </a:r>
            <a:endParaRPr lang="en-US" sz="621" dirty="0"/>
          </a:p>
        </p:txBody>
      </p:sp>
      <p:sp>
        <p:nvSpPr>
          <p:cNvPr id="35" name="Text 32"/>
          <p:cNvSpPr/>
          <p:nvPr/>
        </p:nvSpPr>
        <p:spPr>
          <a:xfrm>
            <a:off x="1714500" y="4014788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테스트 및 최적화</a:t>
            </a:r>
            <a:endParaRPr lang="en-US" sz="885" dirty="0"/>
          </a:p>
        </p:txBody>
      </p:sp>
      <p:sp>
        <p:nvSpPr>
          <p:cNvPr id="36" name="Text 33"/>
          <p:cNvSpPr/>
          <p:nvPr/>
        </p:nvSpPr>
        <p:spPr>
          <a:xfrm>
            <a:off x="1714500" y="4232672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통합 테스트, 성능 최적화, 보안 점검</a:t>
            </a:r>
            <a:endParaRPr lang="en-US" sz="727" dirty="0"/>
          </a:p>
        </p:txBody>
      </p:sp>
      <p:sp>
        <p:nvSpPr>
          <p:cNvPr id="37" name="Shape 34"/>
          <p:cNvSpPr/>
          <p:nvPr/>
        </p:nvSpPr>
        <p:spPr>
          <a:xfrm>
            <a:off x="642938" y="4570214"/>
            <a:ext cx="4417209" cy="59114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10000"/>
              </a:srgbClr>
            </a:solidFill>
            <a:prstDash val="solid"/>
          </a:ln>
        </p:spPr>
      </p:sp>
      <p:sp>
        <p:nvSpPr>
          <p:cNvPr id="38" name="Shape 35"/>
          <p:cNvSpPr/>
          <p:nvPr/>
        </p:nvSpPr>
        <p:spPr>
          <a:xfrm>
            <a:off x="642938" y="4570214"/>
            <a:ext cx="28575" cy="57685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39" name="Text 36"/>
          <p:cNvSpPr/>
          <p:nvPr/>
        </p:nvSpPr>
        <p:spPr>
          <a:xfrm>
            <a:off x="750094" y="4708624"/>
            <a:ext cx="74295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D700"/>
                </a:solidFill>
              </a:rPr>
              <a:t>Phase 5</a:t>
            </a:r>
            <a:endParaRPr lang="en-US" sz="784" dirty="0"/>
          </a:p>
        </p:txBody>
      </p:sp>
      <p:sp>
        <p:nvSpPr>
          <p:cNvPr id="40" name="Text 37"/>
          <p:cNvSpPr/>
          <p:nvPr/>
        </p:nvSpPr>
        <p:spPr>
          <a:xfrm>
            <a:off x="750094" y="4892576"/>
            <a:ext cx="742950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B0BEC5"/>
                </a:solidFill>
              </a:rPr>
              <a:t>3 Weeks</a:t>
            </a:r>
            <a:endParaRPr lang="en-US" sz="621" dirty="0"/>
          </a:p>
        </p:txBody>
      </p:sp>
      <p:sp>
        <p:nvSpPr>
          <p:cNvPr id="41" name="Text 38"/>
          <p:cNvSpPr/>
          <p:nvPr/>
        </p:nvSpPr>
        <p:spPr>
          <a:xfrm>
            <a:off x="1714500" y="4677370"/>
            <a:ext cx="3238491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배포 및 안정화</a:t>
            </a:r>
            <a:endParaRPr lang="en-US" sz="885" dirty="0"/>
          </a:p>
        </p:txBody>
      </p:sp>
      <p:sp>
        <p:nvSpPr>
          <p:cNvPr id="42" name="Text 39"/>
          <p:cNvSpPr/>
          <p:nvPr/>
        </p:nvSpPr>
        <p:spPr>
          <a:xfrm>
            <a:off x="1714500" y="4895255"/>
            <a:ext cx="3238491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E8EAF6"/>
                </a:solidFill>
              </a:rPr>
              <a:t>프로덕션 배포, 모니터링 설정</a:t>
            </a:r>
            <a:endParaRPr lang="en-US" sz="727" dirty="0"/>
          </a:p>
        </p:txBody>
      </p:sp>
      <p:sp>
        <p:nvSpPr>
          <p:cNvPr id="43" name="Shape 40"/>
          <p:cNvSpPr/>
          <p:nvPr/>
        </p:nvSpPr>
        <p:spPr>
          <a:xfrm>
            <a:off x="5345897" y="1257300"/>
            <a:ext cx="3155166" cy="1785938"/>
          </a:xfrm>
          <a:prstGeom prst="rect">
            <a:avLst/>
          </a:prstGeom>
          <a:solidFill>
            <a:srgbClr val="000000">
              <a:alpha val="20000"/>
            </a:srgbClr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pic>
        <p:nvPicPr>
          <p:cNvPr id="44" name="Image 1" descr="preencoded.png">    </p:cNvPr>
          <p:cNvPicPr>
            <a:picLocks noChangeAspect="1"/>
          </p:cNvPicPr>
          <p:nvPr/>
        </p:nvPicPr>
        <p:blipFill>
          <a:blip r:embed="rId2">
            <a:alphaModFix amt="90000"/>
          </a:blip>
          <a:stretch>
            <a:fillRect/>
          </a:stretch>
        </p:blipFill>
        <p:spPr>
          <a:xfrm>
            <a:off x="5381616" y="1293019"/>
            <a:ext cx="3083728" cy="1714500"/>
          </a:xfrm>
          <a:prstGeom prst="rect">
            <a:avLst/>
          </a:prstGeom>
        </p:spPr>
      </p:pic>
      <p:sp>
        <p:nvSpPr>
          <p:cNvPr id="45" name="Shape 41"/>
          <p:cNvSpPr/>
          <p:nvPr/>
        </p:nvSpPr>
        <p:spPr>
          <a:xfrm>
            <a:off x="7385577" y="2784277"/>
            <a:ext cx="1044048" cy="187523"/>
          </a:xfrm>
          <a:prstGeom prst="rect">
            <a:avLst/>
          </a:prstGeom>
          <a:solidFill>
            <a:srgbClr val="1A237E">
              <a:alpha val="80000"/>
            </a:srgbClr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46" name="Text 42"/>
          <p:cNvSpPr/>
          <p:nvPr/>
        </p:nvSpPr>
        <p:spPr>
          <a:xfrm>
            <a:off x="7385577" y="2784277"/>
            <a:ext cx="1044048" cy="187523"/>
          </a:xfrm>
          <a:prstGeom prst="rect">
            <a:avLst/>
          </a:prstGeom>
          <a:noFill/>
          <a:ln/>
        </p:spPr>
        <p:txBody>
          <a:bodyPr wrap="square" lIns="68072" tIns="34036" rIns="68072" bIns="34036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D700"/>
                </a:solidFill>
              </a:rPr>
              <a:t>Roadmap Visualization</a:t>
            </a:r>
            <a:endParaRPr lang="en-US" sz="621" dirty="0"/>
          </a:p>
        </p:txBody>
      </p:sp>
      <p:sp>
        <p:nvSpPr>
          <p:cNvPr id="47" name="Shape 43"/>
          <p:cNvSpPr/>
          <p:nvPr/>
        </p:nvSpPr>
        <p:spPr>
          <a:xfrm>
            <a:off x="5345897" y="3186113"/>
            <a:ext cx="3155166" cy="178593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30000"/>
              </a:srgbClr>
            </a:solidFill>
            <a:prstDash val="dash"/>
          </a:ln>
        </p:spPr>
      </p:sp>
      <p:sp>
        <p:nvSpPr>
          <p:cNvPr id="48" name="Text 44"/>
          <p:cNvSpPr/>
          <p:nvPr/>
        </p:nvSpPr>
        <p:spPr>
          <a:xfrm>
            <a:off x="5488772" y="3328988"/>
            <a:ext cx="2869416" cy="253603"/>
          </a:xfrm>
          <a:prstGeom prst="rect">
            <a:avLst/>
          </a:prstGeom>
          <a:noFill/>
          <a:ln/>
        </p:spPr>
        <p:txBody>
          <a:bodyPr wrap="square" lIns="0" tIns="0" rIns="0" bIns="68072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D700"/>
                </a:solidFill>
              </a:rPr>
              <a:t>개발 원칙 (Development Principles)</a:t>
            </a:r>
            <a:endParaRPr lang="en-US" sz="885" dirty="0"/>
          </a:p>
        </p:txBody>
      </p:sp>
      <p:pic>
        <p:nvPicPr>
          <p:cNvPr id="4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2" y="3719215"/>
            <a:ext cx="107156" cy="85725"/>
          </a:xfrm>
          <a:prstGeom prst="rect">
            <a:avLst/>
          </a:prstGeom>
        </p:spPr>
      </p:pic>
      <p:sp>
        <p:nvSpPr>
          <p:cNvPr id="50" name="Text 45"/>
          <p:cNvSpPr/>
          <p:nvPr/>
        </p:nvSpPr>
        <p:spPr>
          <a:xfrm>
            <a:off x="5667366" y="3689747"/>
            <a:ext cx="925925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Cursor AI 바이브코딩</a:t>
            </a:r>
            <a:endParaRPr lang="en-US" sz="727" dirty="0"/>
          </a:p>
        </p:txBody>
      </p:sp>
      <p:pic>
        <p:nvPicPr>
          <p:cNvPr id="5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7044" y="3719215"/>
            <a:ext cx="85725" cy="85725"/>
          </a:xfrm>
          <a:prstGeom prst="rect">
            <a:avLst/>
          </a:prstGeom>
        </p:spPr>
      </p:pic>
      <p:sp>
        <p:nvSpPr>
          <p:cNvPr id="52" name="Text 46"/>
          <p:cNvSpPr/>
          <p:nvPr/>
        </p:nvSpPr>
        <p:spPr>
          <a:xfrm>
            <a:off x="7134206" y="3689747"/>
            <a:ext cx="88013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프로토타입 우선 검증</a:t>
            </a:r>
            <a:endParaRPr lang="en-US" sz="727" dirty="0"/>
          </a:p>
        </p:txBody>
      </p:sp>
      <p:pic>
        <p:nvPicPr>
          <p:cNvPr id="5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772" y="3971032"/>
            <a:ext cx="85725" cy="85725"/>
          </a:xfrm>
          <a:prstGeom prst="rect">
            <a:avLst/>
          </a:prstGeom>
        </p:spPr>
      </p:pic>
      <p:sp>
        <p:nvSpPr>
          <p:cNvPr id="54" name="Text 47"/>
          <p:cNvSpPr/>
          <p:nvPr/>
        </p:nvSpPr>
        <p:spPr>
          <a:xfrm>
            <a:off x="5645934" y="3941564"/>
            <a:ext cx="77370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테스트 주도 (TDD)</a:t>
            </a:r>
            <a:endParaRPr lang="en-US" sz="727" dirty="0"/>
          </a:p>
        </p:txBody>
      </p:sp>
      <p:pic>
        <p:nvPicPr>
          <p:cNvPr id="5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77044" y="3971032"/>
            <a:ext cx="64294" cy="85725"/>
          </a:xfrm>
          <a:prstGeom prst="rect">
            <a:avLst/>
          </a:prstGeom>
        </p:spPr>
      </p:pic>
      <p:sp>
        <p:nvSpPr>
          <p:cNvPr id="56" name="Text 48"/>
          <p:cNvSpPr/>
          <p:nvPr/>
        </p:nvSpPr>
        <p:spPr>
          <a:xfrm>
            <a:off x="7112775" y="3941564"/>
            <a:ext cx="887332" cy="1446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FFFF"/>
                </a:solidFill>
              </a:rPr>
              <a:t>반응형 &amp; 코드 재사용</a:t>
            </a:r>
            <a:endParaRPr lang="en-US" sz="727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494705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980480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5780159" cy="37326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808" b="1" spc="1" kern="0" dirty="0">
                <a:solidFill>
                  <a:srgbClr val="FFFFFF"/>
                </a:solidFill>
              </a:rPr>
              <a:t>Phase 0: 프로토타입 개발 상세</a:t>
            </a:r>
            <a:pPr algn="l" indent="0" marL="0">
              <a:lnSpc>
                <a:spcPts val="2400"/>
              </a:lnSpc>
              <a:buNone/>
            </a:pPr>
            <a:r>
              <a:rPr lang="en-US" sz="1050" dirty="0">
                <a:solidFill>
                  <a:srgbClr val="FFD700"/>
                </a:solidFill>
              </a:rPr>
              <a:t>사용자 피드백 기반 화면 검증 단계</a:t>
            </a:r>
            <a:endParaRPr lang="en-US" sz="1808" dirty="0"/>
          </a:p>
        </p:txBody>
      </p:sp>
      <p:sp>
        <p:nvSpPr>
          <p:cNvPr id="6" name="Text 3"/>
          <p:cNvSpPr/>
          <p:nvPr/>
        </p:nvSpPr>
        <p:spPr>
          <a:xfrm>
            <a:off x="8353946" y="698302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07</a:t>
            </a:r>
            <a:endParaRPr lang="en-US" sz="942" dirty="0"/>
          </a:p>
        </p:txBody>
      </p:sp>
      <p:sp>
        <p:nvSpPr>
          <p:cNvPr id="7" name="Text 4"/>
          <p:cNvSpPr/>
          <p:nvPr/>
        </p:nvSpPr>
        <p:spPr>
          <a:xfrm>
            <a:off x="642938" y="1194792"/>
            <a:ext cx="4543425" cy="207169"/>
          </a:xfrm>
          <a:prstGeom prst="rect">
            <a:avLst/>
          </a:prstGeom>
          <a:noFill/>
          <a:ln/>
        </p:spPr>
        <p:txBody>
          <a:bodyPr wrap="none" lIns="8509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구현 범위 (Implementation Scope)</a:t>
            </a:r>
            <a:endParaRPr lang="en-US" sz="987" dirty="0"/>
          </a:p>
        </p:txBody>
      </p:sp>
      <p:sp>
        <p:nvSpPr>
          <p:cNvPr id="8" name="Shape 5"/>
          <p:cNvSpPr/>
          <p:nvPr/>
        </p:nvSpPr>
        <p:spPr>
          <a:xfrm>
            <a:off x="642938" y="1509117"/>
            <a:ext cx="2200275" cy="103821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094" y="1648420"/>
            <a:ext cx="100013" cy="100013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07256" y="1616273"/>
            <a:ext cx="42064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레이아웃</a:t>
            </a:r>
            <a:endParaRPr lang="en-US" sz="784" dirty="0"/>
          </a:p>
        </p:txBody>
      </p:sp>
      <p:sp>
        <p:nvSpPr>
          <p:cNvPr id="11" name="Text 7"/>
          <p:cNvSpPr/>
          <p:nvPr/>
        </p:nvSpPr>
        <p:spPr>
          <a:xfrm>
            <a:off x="750094" y="1837730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PC: 좌측 LNB 구조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Mobile: 하단 Bottom Tab + Drawer</a:t>
            </a:r>
            <a:endParaRPr lang="en-US" sz="727" dirty="0"/>
          </a:p>
        </p:txBody>
      </p:sp>
      <p:sp>
        <p:nvSpPr>
          <p:cNvPr id="12" name="Shape 8"/>
          <p:cNvSpPr/>
          <p:nvPr/>
        </p:nvSpPr>
        <p:spPr>
          <a:xfrm>
            <a:off x="2986088" y="1509117"/>
            <a:ext cx="2200275" cy="1038216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3244" y="1648420"/>
            <a:ext cx="125016" cy="10001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275409" y="1616273"/>
            <a:ext cx="45036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인증 화면</a:t>
            </a:r>
            <a:endParaRPr lang="en-US" sz="784" dirty="0"/>
          </a:p>
        </p:txBody>
      </p:sp>
      <p:sp>
        <p:nvSpPr>
          <p:cNvPr id="15" name="Text 10"/>
          <p:cNvSpPr/>
          <p:nvPr/>
        </p:nvSpPr>
        <p:spPr>
          <a:xfrm>
            <a:off x="3093244" y="1837730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로그인, 회원가입, PASS 인증,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역할 선택 (다중 역할)</a:t>
            </a:r>
            <a:endParaRPr lang="en-US" sz="727" dirty="0"/>
          </a:p>
        </p:txBody>
      </p:sp>
      <p:sp>
        <p:nvSpPr>
          <p:cNvPr id="16" name="Shape 11"/>
          <p:cNvSpPr/>
          <p:nvPr/>
        </p:nvSpPr>
        <p:spPr>
          <a:xfrm>
            <a:off x="642938" y="2680692"/>
            <a:ext cx="2200275" cy="104298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094" y="2819995"/>
            <a:ext cx="100013" cy="100013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07256" y="2787848"/>
            <a:ext cx="42064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대시보드</a:t>
            </a:r>
            <a:endParaRPr lang="en-US" sz="784" dirty="0"/>
          </a:p>
        </p:txBody>
      </p:sp>
      <p:sp>
        <p:nvSpPr>
          <p:cNvPr id="19" name="Text 13"/>
          <p:cNvSpPr/>
          <p:nvPr/>
        </p:nvSpPr>
        <p:spPr>
          <a:xfrm>
            <a:off x="750094" y="3009305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역할별 4가지 대시보드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(본사 / 현장 / 팀장 / 노무자)</a:t>
            </a:r>
            <a:endParaRPr lang="en-US" sz="727" dirty="0"/>
          </a:p>
        </p:txBody>
      </p:sp>
      <p:sp>
        <p:nvSpPr>
          <p:cNvPr id="20" name="Shape 14"/>
          <p:cNvSpPr/>
          <p:nvPr/>
        </p:nvSpPr>
        <p:spPr>
          <a:xfrm>
            <a:off x="2986088" y="2680692"/>
            <a:ext cx="2200275" cy="1042988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3244" y="2824739"/>
            <a:ext cx="100013" cy="10001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3250406" y="2792592"/>
            <a:ext cx="420644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안면인식</a:t>
            </a:r>
            <a:endParaRPr lang="en-US" sz="784" dirty="0"/>
          </a:p>
        </p:txBody>
      </p:sp>
      <p:sp>
        <p:nvSpPr>
          <p:cNvPr id="23" name="Text 16"/>
          <p:cNvSpPr/>
          <p:nvPr/>
        </p:nvSpPr>
        <p:spPr>
          <a:xfrm>
            <a:off x="3093244" y="3014049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5단계 안면 등록 프로세스,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출역 체크 화면 시뮬레이션</a:t>
            </a:r>
            <a:endParaRPr lang="en-US" sz="727" dirty="0"/>
          </a:p>
        </p:txBody>
      </p:sp>
      <p:sp>
        <p:nvSpPr>
          <p:cNvPr id="24" name="Shape 17"/>
          <p:cNvSpPr/>
          <p:nvPr/>
        </p:nvSpPr>
        <p:spPr>
          <a:xfrm>
            <a:off x="642938" y="3861783"/>
            <a:ext cx="2200275" cy="104775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4" y="4001086"/>
            <a:ext cx="112514" cy="100013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919758" y="3968939"/>
            <a:ext cx="45036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출역 관리</a:t>
            </a:r>
            <a:endParaRPr lang="en-US" sz="784" dirty="0"/>
          </a:p>
        </p:txBody>
      </p:sp>
      <p:sp>
        <p:nvSpPr>
          <p:cNvPr id="27" name="Text 19"/>
          <p:cNvSpPr/>
          <p:nvPr/>
        </p:nvSpPr>
        <p:spPr>
          <a:xfrm>
            <a:off x="750094" y="4190395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출역 현황 리스트 조회,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예외 승인 처리 화면</a:t>
            </a:r>
            <a:endParaRPr lang="en-US" sz="727" dirty="0"/>
          </a:p>
        </p:txBody>
      </p:sp>
      <p:sp>
        <p:nvSpPr>
          <p:cNvPr id="28" name="Shape 20"/>
          <p:cNvSpPr/>
          <p:nvPr/>
        </p:nvSpPr>
        <p:spPr>
          <a:xfrm>
            <a:off x="2986088" y="3861783"/>
            <a:ext cx="2200275" cy="104775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2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3244" y="4010602"/>
            <a:ext cx="75009" cy="100013"/>
          </a:xfrm>
          <a:prstGeom prst="rect">
            <a:avLst/>
          </a:prstGeom>
        </p:spPr>
      </p:pic>
      <p:sp>
        <p:nvSpPr>
          <p:cNvPr id="30" name="Text 21"/>
          <p:cNvSpPr/>
          <p:nvPr/>
        </p:nvSpPr>
        <p:spPr>
          <a:xfrm>
            <a:off x="3225403" y="3978455"/>
            <a:ext cx="993623" cy="16430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작업일보/마이페이지</a:t>
            </a:r>
            <a:endParaRPr lang="en-US" sz="784" dirty="0"/>
          </a:p>
        </p:txBody>
      </p:sp>
      <p:sp>
        <p:nvSpPr>
          <p:cNvPr id="31" name="Text 22"/>
          <p:cNvSpPr/>
          <p:nvPr/>
        </p:nvSpPr>
        <p:spPr>
          <a:xfrm>
            <a:off x="3093244" y="4199911"/>
            <a:ext cx="1985963" cy="280002"/>
          </a:xfrm>
          <a:prstGeom prst="rect">
            <a:avLst/>
          </a:prstGeom>
          <a:noFill/>
          <a:ln/>
        </p:spPr>
        <p:txBody>
          <a:bodyPr wrap="square" lIns="187071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작업일보 작성, 월간 출역 현황,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
</a:t>
            </a:r>
            <a:pPr algn="l" indent="0" marL="0">
              <a:lnSpc>
                <a:spcPts val="11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이의제기 신청 화면</a:t>
            </a:r>
            <a:endParaRPr lang="en-US" sz="727" dirty="0"/>
          </a:p>
        </p:txBody>
      </p:sp>
      <p:sp>
        <p:nvSpPr>
          <p:cNvPr id="32" name="Shape 23"/>
          <p:cNvSpPr/>
          <p:nvPr/>
        </p:nvSpPr>
        <p:spPr>
          <a:xfrm>
            <a:off x="5472113" y="1194792"/>
            <a:ext cx="3028950" cy="1750219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pic>
        <p:nvPicPr>
          <p:cNvPr id="33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4988" y="1375172"/>
            <a:ext cx="128588" cy="128588"/>
          </a:xfrm>
          <a:prstGeom prst="rect">
            <a:avLst/>
          </a:prstGeom>
        </p:spPr>
      </p:pic>
      <p:sp>
        <p:nvSpPr>
          <p:cNvPr id="34" name="Text 24"/>
          <p:cNvSpPr/>
          <p:nvPr/>
        </p:nvSpPr>
        <p:spPr>
          <a:xfrm>
            <a:off x="5743575" y="1351955"/>
            <a:ext cx="91518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D700"/>
                </a:solidFill>
              </a:rPr>
              <a:t>목적 (Purpose)</a:t>
            </a:r>
            <a:endParaRPr lang="en-US" sz="885" dirty="0"/>
          </a:p>
        </p:txBody>
      </p:sp>
      <p:pic>
        <p:nvPicPr>
          <p:cNvPr id="35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4988" y="1741289"/>
            <a:ext cx="85725" cy="85725"/>
          </a:xfrm>
          <a:prstGeom prst="rect">
            <a:avLst/>
          </a:prstGeom>
        </p:spPr>
      </p:pic>
      <p:sp>
        <p:nvSpPr>
          <p:cNvPr id="36" name="Text 25"/>
          <p:cNvSpPr/>
          <p:nvPr/>
        </p:nvSpPr>
        <p:spPr>
          <a:xfrm>
            <a:off x="5772150" y="1712714"/>
            <a:ext cx="151949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실제 데이터 없이 화면 위주로 구현</a:t>
            </a:r>
            <a:endParaRPr lang="en-US" sz="780" dirty="0"/>
          </a:p>
        </p:txBody>
      </p:sp>
      <p:pic>
        <p:nvPicPr>
          <p:cNvPr id="3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4988" y="1977033"/>
            <a:ext cx="85725" cy="85725"/>
          </a:xfrm>
          <a:prstGeom prst="rect">
            <a:avLst/>
          </a:prstGeom>
        </p:spPr>
      </p:pic>
      <p:sp>
        <p:nvSpPr>
          <p:cNvPr id="38" name="Text 26"/>
          <p:cNvSpPr/>
          <p:nvPr/>
        </p:nvSpPr>
        <p:spPr>
          <a:xfrm>
            <a:off x="5772150" y="1948458"/>
            <a:ext cx="140505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모든 기능을 링크/클릭으로 동작</a:t>
            </a:r>
            <a:endParaRPr lang="en-US" sz="780" dirty="0"/>
          </a:p>
        </p:txBody>
      </p:sp>
      <p:pic>
        <p:nvPicPr>
          <p:cNvPr id="39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4988" y="2212777"/>
            <a:ext cx="85725" cy="85725"/>
          </a:xfrm>
          <a:prstGeom prst="rect">
            <a:avLst/>
          </a:prstGeom>
        </p:spPr>
      </p:pic>
      <p:sp>
        <p:nvSpPr>
          <p:cNvPr id="40" name="Text 27"/>
          <p:cNvSpPr/>
          <p:nvPr/>
        </p:nvSpPr>
        <p:spPr>
          <a:xfrm>
            <a:off x="5772150" y="2184202"/>
            <a:ext cx="161805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사용자 피드백 수집 및 요구사항 검증</a:t>
            </a:r>
            <a:endParaRPr lang="en-US" sz="780" dirty="0"/>
          </a:p>
        </p:txBody>
      </p:sp>
      <p:pic>
        <p:nvPicPr>
          <p:cNvPr id="41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14988" y="2448520"/>
            <a:ext cx="85725" cy="85725"/>
          </a:xfrm>
          <a:prstGeom prst="rect">
            <a:avLst/>
          </a:prstGeom>
        </p:spPr>
      </p:pic>
      <p:sp>
        <p:nvSpPr>
          <p:cNvPr id="42" name="Text 28"/>
          <p:cNvSpPr/>
          <p:nvPr/>
        </p:nvSpPr>
        <p:spPr>
          <a:xfrm>
            <a:off x="5772150" y="2419945"/>
            <a:ext cx="132220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개발 전 UX/UI 이슈 사전 식별</a:t>
            </a:r>
            <a:endParaRPr lang="en-US" sz="780" dirty="0"/>
          </a:p>
        </p:txBody>
      </p:sp>
      <p:sp>
        <p:nvSpPr>
          <p:cNvPr id="43" name="Shape 29"/>
          <p:cNvSpPr/>
          <p:nvPr/>
        </p:nvSpPr>
        <p:spPr>
          <a:xfrm>
            <a:off x="5472113" y="3152180"/>
            <a:ext cx="3028950" cy="1757363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pic>
        <p:nvPicPr>
          <p:cNvPr id="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14988" y="3339703"/>
            <a:ext cx="160734" cy="128588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5775722" y="3316486"/>
            <a:ext cx="130169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D700"/>
                </a:solidFill>
              </a:rPr>
              <a:t>산출물 (Deliverables)</a:t>
            </a:r>
            <a:endParaRPr lang="en-US" sz="885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614988" y="3705820"/>
            <a:ext cx="107156" cy="85725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5793581" y="3677245"/>
            <a:ext cx="133088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프로토타입 웹앱 (목업 데이터)</a:t>
            </a:r>
            <a:endParaRPr lang="en-US" sz="780" dirty="0"/>
          </a:p>
        </p:txBody>
      </p:sp>
      <p:pic>
        <p:nvPicPr>
          <p:cNvPr id="48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614988" y="3941564"/>
            <a:ext cx="96441" cy="85725"/>
          </a:xfrm>
          <a:prstGeom prst="rect">
            <a:avLst/>
          </a:prstGeom>
        </p:spPr>
      </p:pic>
      <p:sp>
        <p:nvSpPr>
          <p:cNvPr id="49" name="Text 32"/>
          <p:cNvSpPr/>
          <p:nvPr/>
        </p:nvSpPr>
        <p:spPr>
          <a:xfrm>
            <a:off x="5782866" y="3912989"/>
            <a:ext cx="99870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화면 캡처 및 시연 영상</a:t>
            </a:r>
            <a:endParaRPr lang="en-US" sz="780" dirty="0"/>
          </a:p>
        </p:txBody>
      </p:sp>
      <p:pic>
        <p:nvPicPr>
          <p:cNvPr id="50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14988" y="4177308"/>
            <a:ext cx="64294" cy="85725"/>
          </a:xfrm>
          <a:prstGeom prst="rect">
            <a:avLst/>
          </a:prstGeom>
        </p:spPr>
      </p:pic>
      <p:sp>
        <p:nvSpPr>
          <p:cNvPr id="51" name="Text 33"/>
          <p:cNvSpPr/>
          <p:nvPr/>
        </p:nvSpPr>
        <p:spPr>
          <a:xfrm>
            <a:off x="5750719" y="4148733"/>
            <a:ext cx="8444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사용자 피드백 문서</a:t>
            </a:r>
            <a:endParaRPr lang="en-US" sz="7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3956661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Phase 1: 인증 및 사용자 관리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08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2514600" cy="1571625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293019"/>
            <a:ext cx="2443163" cy="1500188"/>
          </a:xfrm>
          <a:prstGeom prst="rect">
            <a:avLst/>
          </a:prstGeom>
        </p:spPr>
      </p:pic>
      <p:sp>
        <p:nvSpPr>
          <p:cNvPr id="9" name="Shape 5"/>
          <p:cNvSpPr/>
          <p:nvPr/>
        </p:nvSpPr>
        <p:spPr>
          <a:xfrm>
            <a:off x="2054107" y="2741414"/>
            <a:ext cx="1031993" cy="158948"/>
          </a:xfrm>
          <a:prstGeom prst="rect">
            <a:avLst/>
          </a:prstGeom>
          <a:solidFill>
            <a:srgbClr val="1A237E"/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2054107" y="2741414"/>
            <a:ext cx="1031993" cy="158948"/>
          </a:xfrm>
          <a:prstGeom prst="rect">
            <a:avLst/>
          </a:prstGeom>
          <a:noFill/>
          <a:ln/>
        </p:spPr>
        <p:txBody>
          <a:bodyPr wrap="square" lIns="85090" tIns="17018" rIns="85090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FFD700"/>
                </a:solidFill>
              </a:rPr>
              <a:t>IDENTITY &amp; SECURITY</a:t>
            </a:r>
            <a:endParaRPr lang="en-US" sz="621" dirty="0"/>
          </a:p>
        </p:txBody>
      </p:sp>
      <p:sp>
        <p:nvSpPr>
          <p:cNvPr id="11" name="Shape 7"/>
          <p:cNvSpPr/>
          <p:nvPr/>
        </p:nvSpPr>
        <p:spPr>
          <a:xfrm>
            <a:off x="642938" y="2971800"/>
            <a:ext cx="2514600" cy="200025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3" y="3152180"/>
            <a:ext cx="128588" cy="12858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914400" y="3128963"/>
            <a:ext cx="140419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D700"/>
                </a:solidFill>
              </a:rPr>
              <a:t>완료 기준 (Completion)</a:t>
            </a:r>
            <a:endParaRPr lang="en-US" sz="885" dirty="0"/>
          </a:p>
        </p:txBody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481685"/>
            <a:ext cx="100013" cy="100013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57263" y="3454003"/>
            <a:ext cx="131202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소셜 로그인 / PASS 인증 연동</a:t>
            </a:r>
            <a:endParaRPr lang="en-US" sz="780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722787"/>
            <a:ext cx="100013" cy="100013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957263" y="3695105"/>
            <a:ext cx="133892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JWT 기반 Stateless 인증 구현</a:t>
            </a:r>
            <a:endParaRPr lang="en-US" sz="78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3963888"/>
            <a:ext cx="100013" cy="1000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957263" y="3936206"/>
            <a:ext cx="119844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다중 역할(Multi-role) 지원</a:t>
            </a:r>
            <a:endParaRPr lang="en-US" sz="780" dirty="0"/>
          </a:p>
        </p:txBody>
      </p:sp>
      <p:pic>
        <p:nvPicPr>
          <p:cNvPr id="20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813" y="4204990"/>
            <a:ext cx="100013" cy="100013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957263" y="4177308"/>
            <a:ext cx="106944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안면 등록 프로세스 구현</a:t>
            </a:r>
            <a:endParaRPr lang="en-US" sz="780" dirty="0"/>
          </a:p>
        </p:txBody>
      </p:sp>
      <p:pic>
        <p:nvPicPr>
          <p:cNvPr id="22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813" y="4446091"/>
            <a:ext cx="100013" cy="100013"/>
          </a:xfrm>
          <a:prstGeom prst="rect">
            <a:avLst/>
          </a:prstGeom>
        </p:spPr>
      </p:pic>
      <p:sp>
        <p:nvSpPr>
          <p:cNvPr id="23" name="Text 13"/>
          <p:cNvSpPr/>
          <p:nvPr/>
        </p:nvSpPr>
        <p:spPr>
          <a:xfrm>
            <a:off x="957263" y="4418409"/>
            <a:ext cx="109729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테스트 코드 작성 및 통과</a:t>
            </a:r>
            <a:endParaRPr lang="en-US" sz="780" dirty="0"/>
          </a:p>
        </p:txBody>
      </p:sp>
      <p:sp>
        <p:nvSpPr>
          <p:cNvPr id="24" name="Shape 14"/>
          <p:cNvSpPr/>
          <p:nvPr/>
        </p:nvSpPr>
        <p:spPr>
          <a:xfrm>
            <a:off x="3443288" y="1257300"/>
            <a:ext cx="5057775" cy="1785938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FFFFFF">
                <a:alpha val="15000"/>
              </a:srgbClr>
            </a:solidFill>
            <a:prstDash val="solid"/>
          </a:ln>
        </p:spPr>
      </p:sp>
      <p:sp>
        <p:nvSpPr>
          <p:cNvPr id="25" name="Shape 15"/>
          <p:cNvSpPr/>
          <p:nvPr/>
        </p:nvSpPr>
        <p:spPr>
          <a:xfrm>
            <a:off x="3586163" y="1185863"/>
            <a:ext cx="1255430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6" name="Text 16"/>
          <p:cNvSpPr/>
          <p:nvPr/>
        </p:nvSpPr>
        <p:spPr>
          <a:xfrm>
            <a:off x="3586163" y="1185863"/>
            <a:ext cx="1255430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BACKEND</a:t>
            </a:r>
            <a:endParaRPr lang="en-US" sz="683" dirty="0"/>
          </a:p>
        </p:txBody>
      </p:sp>
      <p:sp>
        <p:nvSpPr>
          <p:cNvPr id="27" name="Shape 17"/>
          <p:cNvSpPr/>
          <p:nvPr/>
        </p:nvSpPr>
        <p:spPr>
          <a:xfrm>
            <a:off x="3586163" y="1185863"/>
            <a:ext cx="1255430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28" name="Text 18"/>
          <p:cNvSpPr/>
          <p:nvPr/>
        </p:nvSpPr>
        <p:spPr>
          <a:xfrm>
            <a:off x="3586163" y="1185863"/>
            <a:ext cx="1255430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90CAF9"/>
                </a:solidFill>
              </a:rPr>
              <a:t>SPECIFICATION</a:t>
            </a:r>
            <a:endParaRPr lang="en-US" sz="683" dirty="0"/>
          </a:p>
        </p:txBody>
      </p:sp>
      <p:pic>
        <p:nvPicPr>
          <p:cNvPr id="29" name="Image 8" descr="preencoded.png">    </p:cNvPr>
          <p:cNvPicPr>
            <a:picLocks noChangeAspect="1"/>
          </p:cNvPicPr>
          <p:nvPr/>
        </p:nvPicPr>
        <p:blipFill>
          <a:blip r:embed="rId9">
            <a:alphaModFix amt="80000"/>
          </a:blip>
          <a:stretch>
            <a:fillRect/>
          </a:stretch>
        </p:blipFill>
        <p:spPr>
          <a:xfrm>
            <a:off x="3586163" y="1499295"/>
            <a:ext cx="87511" cy="100013"/>
          </a:xfrm>
          <a:prstGeom prst="rect">
            <a:avLst/>
          </a:prstGeom>
        </p:spPr>
      </p:pic>
      <p:sp>
        <p:nvSpPr>
          <p:cNvPr id="30" name="Text 19"/>
          <p:cNvSpPr/>
          <p:nvPr/>
        </p:nvSpPr>
        <p:spPr>
          <a:xfrm>
            <a:off x="3730823" y="1471613"/>
            <a:ext cx="101340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Database Schema</a:t>
            </a:r>
            <a:endParaRPr lang="en-US" sz="784" dirty="0"/>
          </a:p>
        </p:txBody>
      </p:sp>
      <p:sp>
        <p:nvSpPr>
          <p:cNvPr id="31" name="Text 20"/>
          <p:cNvSpPr/>
          <p:nvPr/>
        </p:nvSpPr>
        <p:spPr>
          <a:xfrm>
            <a:off x="3621881" y="1684139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32" name="Text 21"/>
          <p:cNvSpPr/>
          <p:nvPr/>
        </p:nvSpPr>
        <p:spPr>
          <a:xfrm>
            <a:off x="3707606" y="1693069"/>
            <a:ext cx="2795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Users</a:t>
            </a:r>
            <a:endParaRPr lang="en-US" sz="683" dirty="0"/>
          </a:p>
        </p:txBody>
      </p:sp>
      <p:sp>
        <p:nvSpPr>
          <p:cNvPr id="33" name="Text 22"/>
          <p:cNvSpPr/>
          <p:nvPr/>
        </p:nvSpPr>
        <p:spPr>
          <a:xfrm>
            <a:off x="3987161" y="1693069"/>
            <a:ext cx="7488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기본 사용자 정보</a:t>
            </a:r>
            <a:endParaRPr lang="en-US" sz="727" dirty="0"/>
          </a:p>
        </p:txBody>
      </p:sp>
      <p:sp>
        <p:nvSpPr>
          <p:cNvPr id="34" name="Text 23"/>
          <p:cNvSpPr/>
          <p:nvPr/>
        </p:nvSpPr>
        <p:spPr>
          <a:xfrm>
            <a:off x="3621881" y="1857375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35" name="Text 24"/>
          <p:cNvSpPr/>
          <p:nvPr/>
        </p:nvSpPr>
        <p:spPr>
          <a:xfrm>
            <a:off x="3707606" y="1866305"/>
            <a:ext cx="53818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User_Roles</a:t>
            </a:r>
            <a:endParaRPr lang="en-US" sz="683" dirty="0"/>
          </a:p>
        </p:txBody>
      </p:sp>
      <p:sp>
        <p:nvSpPr>
          <p:cNvPr id="36" name="Text 25"/>
          <p:cNvSpPr/>
          <p:nvPr/>
        </p:nvSpPr>
        <p:spPr>
          <a:xfrm>
            <a:off x="4245787" y="1866305"/>
            <a:ext cx="6568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다중 역할 매핑</a:t>
            </a:r>
            <a:endParaRPr lang="en-US" sz="727" dirty="0"/>
          </a:p>
        </p:txBody>
      </p:sp>
      <p:sp>
        <p:nvSpPr>
          <p:cNvPr id="37" name="Text 26"/>
          <p:cNvSpPr/>
          <p:nvPr/>
        </p:nvSpPr>
        <p:spPr>
          <a:xfrm>
            <a:off x="3621881" y="2030611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38" name="Text 27"/>
          <p:cNvSpPr/>
          <p:nvPr/>
        </p:nvSpPr>
        <p:spPr>
          <a:xfrm>
            <a:off x="3707606" y="2039541"/>
            <a:ext cx="6088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Social_Login</a:t>
            </a:r>
            <a:endParaRPr lang="en-US" sz="683" dirty="0"/>
          </a:p>
        </p:txBody>
      </p:sp>
      <p:sp>
        <p:nvSpPr>
          <p:cNvPr id="39" name="Text 28"/>
          <p:cNvSpPr/>
          <p:nvPr/>
        </p:nvSpPr>
        <p:spPr>
          <a:xfrm>
            <a:off x="4316499" y="2039541"/>
            <a:ext cx="77261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OAuth 연동 정보</a:t>
            </a:r>
            <a:endParaRPr lang="en-US" sz="727" dirty="0"/>
          </a:p>
        </p:txBody>
      </p:sp>
      <p:sp>
        <p:nvSpPr>
          <p:cNvPr id="40" name="Text 29"/>
          <p:cNvSpPr/>
          <p:nvPr/>
        </p:nvSpPr>
        <p:spPr>
          <a:xfrm>
            <a:off x="3621881" y="2203847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41" name="Text 30"/>
          <p:cNvSpPr/>
          <p:nvPr/>
        </p:nvSpPr>
        <p:spPr>
          <a:xfrm>
            <a:off x="3707606" y="2212777"/>
            <a:ext cx="84433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Pass_Verification</a:t>
            </a:r>
            <a:endParaRPr lang="en-US" sz="683" dirty="0"/>
          </a:p>
        </p:txBody>
      </p:sp>
      <p:sp>
        <p:nvSpPr>
          <p:cNvPr id="42" name="Text 31"/>
          <p:cNvSpPr/>
          <p:nvPr/>
        </p:nvSpPr>
        <p:spPr>
          <a:xfrm>
            <a:off x="4551936" y="2212777"/>
            <a:ext cx="65689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실명 인증 기록</a:t>
            </a:r>
            <a:endParaRPr lang="en-US" sz="727" dirty="0"/>
          </a:p>
        </p:txBody>
      </p:sp>
      <p:pic>
        <p:nvPicPr>
          <p:cNvPr id="43" name="Image 9" descr="preencoded.png">    </p:cNvPr>
          <p:cNvPicPr>
            <a:picLocks noChangeAspect="1"/>
          </p:cNvPicPr>
          <p:nvPr/>
        </p:nvPicPr>
        <p:blipFill>
          <a:blip r:embed="rId10">
            <a:alphaModFix amt="80000"/>
          </a:blip>
          <a:stretch>
            <a:fillRect/>
          </a:stretch>
        </p:blipFill>
        <p:spPr>
          <a:xfrm>
            <a:off x="6043613" y="1499295"/>
            <a:ext cx="100013" cy="100013"/>
          </a:xfrm>
          <a:prstGeom prst="rect">
            <a:avLst/>
          </a:prstGeom>
        </p:spPr>
      </p:pic>
      <p:sp>
        <p:nvSpPr>
          <p:cNvPr id="44" name="Text 32"/>
          <p:cNvSpPr/>
          <p:nvPr/>
        </p:nvSpPr>
        <p:spPr>
          <a:xfrm>
            <a:off x="6200775" y="1471613"/>
            <a:ext cx="80604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API &amp; Security</a:t>
            </a:r>
            <a:endParaRPr lang="en-US" sz="784" dirty="0"/>
          </a:p>
        </p:txBody>
      </p:sp>
      <p:sp>
        <p:nvSpPr>
          <p:cNvPr id="45" name="Text 33"/>
          <p:cNvSpPr/>
          <p:nvPr/>
        </p:nvSpPr>
        <p:spPr>
          <a:xfrm>
            <a:off x="6079331" y="1684139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46" name="Text 34"/>
          <p:cNvSpPr/>
          <p:nvPr/>
        </p:nvSpPr>
        <p:spPr>
          <a:xfrm>
            <a:off x="6165056" y="1684139"/>
            <a:ext cx="44056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Auth API</a:t>
            </a:r>
            <a:endParaRPr lang="en-US" sz="683" dirty="0"/>
          </a:p>
        </p:txBody>
      </p:sp>
      <p:sp>
        <p:nvSpPr>
          <p:cNvPr id="47" name="Text 35"/>
          <p:cNvSpPr/>
          <p:nvPr/>
        </p:nvSpPr>
        <p:spPr>
          <a:xfrm>
            <a:off x="6605625" y="1684139"/>
            <a:ext cx="111174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Login, Refresh, Logout</a:t>
            </a:r>
            <a:endParaRPr lang="en-US" sz="727" dirty="0"/>
          </a:p>
        </p:txBody>
      </p:sp>
      <p:sp>
        <p:nvSpPr>
          <p:cNvPr id="48" name="Text 36"/>
          <p:cNvSpPr/>
          <p:nvPr/>
        </p:nvSpPr>
        <p:spPr>
          <a:xfrm>
            <a:off x="6079331" y="1848445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49" name="Text 37"/>
          <p:cNvSpPr/>
          <p:nvPr/>
        </p:nvSpPr>
        <p:spPr>
          <a:xfrm>
            <a:off x="6165056" y="1848445"/>
            <a:ext cx="40755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Security</a:t>
            </a:r>
            <a:endParaRPr lang="en-US" sz="683" dirty="0"/>
          </a:p>
        </p:txBody>
      </p:sp>
      <p:sp>
        <p:nvSpPr>
          <p:cNvPr id="50" name="Text 38"/>
          <p:cNvSpPr/>
          <p:nvPr/>
        </p:nvSpPr>
        <p:spPr>
          <a:xfrm>
            <a:off x="6572613" y="1848445"/>
            <a:ext cx="104614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Spring Security + JWT</a:t>
            </a:r>
            <a:endParaRPr lang="en-US" sz="727" dirty="0"/>
          </a:p>
        </p:txBody>
      </p:sp>
      <p:sp>
        <p:nvSpPr>
          <p:cNvPr id="51" name="Text 39"/>
          <p:cNvSpPr/>
          <p:nvPr/>
        </p:nvSpPr>
        <p:spPr>
          <a:xfrm>
            <a:off x="6079331" y="2012752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52" name="Text 40"/>
          <p:cNvSpPr/>
          <p:nvPr/>
        </p:nvSpPr>
        <p:spPr>
          <a:xfrm>
            <a:off x="6165056" y="2021681"/>
            <a:ext cx="263956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RBAC</a:t>
            </a:r>
            <a:endParaRPr lang="en-US" sz="683" dirty="0"/>
          </a:p>
        </p:txBody>
      </p:sp>
      <p:sp>
        <p:nvSpPr>
          <p:cNvPr id="53" name="Text 41"/>
          <p:cNvSpPr/>
          <p:nvPr/>
        </p:nvSpPr>
        <p:spPr>
          <a:xfrm>
            <a:off x="6429012" y="2021681"/>
            <a:ext cx="86693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역할 기반 접근 제어</a:t>
            </a:r>
            <a:endParaRPr lang="en-US" sz="727" dirty="0"/>
          </a:p>
        </p:txBody>
      </p:sp>
      <p:sp>
        <p:nvSpPr>
          <p:cNvPr id="54" name="Text 42"/>
          <p:cNvSpPr/>
          <p:nvPr/>
        </p:nvSpPr>
        <p:spPr>
          <a:xfrm>
            <a:off x="6079331" y="2185988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55" name="Text 43"/>
          <p:cNvSpPr/>
          <p:nvPr/>
        </p:nvSpPr>
        <p:spPr>
          <a:xfrm>
            <a:off x="6165056" y="2194917"/>
            <a:ext cx="42257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Face API</a:t>
            </a:r>
            <a:endParaRPr lang="en-US" sz="683" dirty="0"/>
          </a:p>
        </p:txBody>
      </p:sp>
      <p:sp>
        <p:nvSpPr>
          <p:cNvPr id="56" name="Text 44"/>
          <p:cNvSpPr/>
          <p:nvPr/>
        </p:nvSpPr>
        <p:spPr>
          <a:xfrm>
            <a:off x="6587626" y="2194917"/>
            <a:ext cx="87812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안면 등록/확인 연동</a:t>
            </a:r>
            <a:endParaRPr lang="en-US" sz="727" dirty="0"/>
          </a:p>
        </p:txBody>
      </p:sp>
      <p:sp>
        <p:nvSpPr>
          <p:cNvPr id="57" name="Shape 45"/>
          <p:cNvSpPr/>
          <p:nvPr/>
        </p:nvSpPr>
        <p:spPr>
          <a:xfrm>
            <a:off x="3443288" y="3178969"/>
            <a:ext cx="5057775" cy="1793081"/>
          </a:xfrm>
          <a:prstGeom prst="rect">
            <a:avLst/>
          </a:prstGeom>
          <a:solidFill>
            <a:srgbClr val="FFFFFF">
              <a:alpha val="3000"/>
            </a:srgbClr>
          </a:solidFill>
          <a:ln w="9144">
            <a:solidFill>
              <a:srgbClr val="FFFFFF">
                <a:alpha val="15000"/>
              </a:srgbClr>
            </a:solidFill>
            <a:prstDash val="solid"/>
          </a:ln>
        </p:spPr>
      </p:sp>
      <p:sp>
        <p:nvSpPr>
          <p:cNvPr id="58" name="Shape 46"/>
          <p:cNvSpPr/>
          <p:nvPr/>
        </p:nvSpPr>
        <p:spPr>
          <a:xfrm>
            <a:off x="3586163" y="3114675"/>
            <a:ext cx="1330886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59" name="Text 47"/>
          <p:cNvSpPr/>
          <p:nvPr/>
        </p:nvSpPr>
        <p:spPr>
          <a:xfrm>
            <a:off x="3586163" y="3114675"/>
            <a:ext cx="1330886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AB91"/>
                </a:solidFill>
              </a:rPr>
              <a:t>FRONTEND</a:t>
            </a:r>
            <a:endParaRPr lang="en-US" sz="683" dirty="0"/>
          </a:p>
        </p:txBody>
      </p:sp>
      <p:sp>
        <p:nvSpPr>
          <p:cNvPr id="60" name="Shape 48"/>
          <p:cNvSpPr/>
          <p:nvPr/>
        </p:nvSpPr>
        <p:spPr>
          <a:xfrm>
            <a:off x="3586163" y="3114675"/>
            <a:ext cx="1330886" cy="135731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30000"/>
              </a:srgbClr>
            </a:solidFill>
            <a:prstDash val="solid"/>
          </a:ln>
        </p:spPr>
      </p:sp>
      <p:sp>
        <p:nvSpPr>
          <p:cNvPr id="61" name="Text 49"/>
          <p:cNvSpPr/>
          <p:nvPr/>
        </p:nvSpPr>
        <p:spPr>
          <a:xfrm>
            <a:off x="3586163" y="3114675"/>
            <a:ext cx="1330886" cy="135731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AB91"/>
                </a:solidFill>
              </a:rPr>
              <a:t>SPECIFICATION</a:t>
            </a:r>
            <a:endParaRPr lang="en-US" sz="683" dirty="0"/>
          </a:p>
        </p:txBody>
      </p:sp>
      <p:pic>
        <p:nvPicPr>
          <p:cNvPr id="62" name="Image 10" descr="preencoded.png">    </p:cNvPr>
          <p:cNvPicPr>
            <a:picLocks noChangeAspect="1"/>
          </p:cNvPicPr>
          <p:nvPr/>
        </p:nvPicPr>
        <p:blipFill>
          <a:blip r:embed="rId11">
            <a:alphaModFix amt="80000"/>
          </a:blip>
          <a:stretch>
            <a:fillRect/>
          </a:stretch>
        </p:blipFill>
        <p:spPr>
          <a:xfrm>
            <a:off x="3586163" y="3428107"/>
            <a:ext cx="112514" cy="100013"/>
          </a:xfrm>
          <a:prstGeom prst="rect">
            <a:avLst/>
          </a:prstGeom>
        </p:spPr>
      </p:pic>
      <p:sp>
        <p:nvSpPr>
          <p:cNvPr id="63" name="Text 50"/>
          <p:cNvSpPr/>
          <p:nvPr/>
        </p:nvSpPr>
        <p:spPr>
          <a:xfrm>
            <a:off x="3755827" y="3400425"/>
            <a:ext cx="8836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UI Components</a:t>
            </a:r>
            <a:endParaRPr lang="en-US" sz="784" dirty="0"/>
          </a:p>
        </p:txBody>
      </p:sp>
      <p:sp>
        <p:nvSpPr>
          <p:cNvPr id="64" name="Text 51"/>
          <p:cNvSpPr/>
          <p:nvPr/>
        </p:nvSpPr>
        <p:spPr>
          <a:xfrm>
            <a:off x="3621881" y="3612952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65" name="Text 52"/>
          <p:cNvSpPr/>
          <p:nvPr/>
        </p:nvSpPr>
        <p:spPr>
          <a:xfrm>
            <a:off x="3707606" y="3621881"/>
            <a:ext cx="65340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Auth Screens</a:t>
            </a:r>
            <a:endParaRPr lang="en-US" sz="683" dirty="0"/>
          </a:p>
        </p:txBody>
      </p:sp>
      <p:sp>
        <p:nvSpPr>
          <p:cNvPr id="66" name="Text 53"/>
          <p:cNvSpPr/>
          <p:nvPr/>
        </p:nvSpPr>
        <p:spPr>
          <a:xfrm>
            <a:off x="4361008" y="3621881"/>
            <a:ext cx="74970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로그인, 회원가입</a:t>
            </a:r>
            <a:endParaRPr lang="en-US" sz="727" dirty="0"/>
          </a:p>
        </p:txBody>
      </p:sp>
      <p:sp>
        <p:nvSpPr>
          <p:cNvPr id="67" name="Text 54"/>
          <p:cNvSpPr/>
          <p:nvPr/>
        </p:nvSpPr>
        <p:spPr>
          <a:xfrm>
            <a:off x="3621881" y="3786188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68" name="Text 55"/>
          <p:cNvSpPr/>
          <p:nvPr/>
        </p:nvSpPr>
        <p:spPr>
          <a:xfrm>
            <a:off x="3707606" y="3795117"/>
            <a:ext cx="542172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Role Select</a:t>
            </a:r>
            <a:endParaRPr lang="en-US" sz="683" dirty="0"/>
          </a:p>
        </p:txBody>
      </p:sp>
      <p:sp>
        <p:nvSpPr>
          <p:cNvPr id="69" name="Text 56"/>
          <p:cNvSpPr/>
          <p:nvPr/>
        </p:nvSpPr>
        <p:spPr>
          <a:xfrm>
            <a:off x="4249778" y="3795117"/>
            <a:ext cx="78991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다중 역할 선택 UI</a:t>
            </a:r>
            <a:endParaRPr lang="en-US" sz="727" dirty="0"/>
          </a:p>
        </p:txBody>
      </p:sp>
      <p:sp>
        <p:nvSpPr>
          <p:cNvPr id="70" name="Text 57"/>
          <p:cNvSpPr/>
          <p:nvPr/>
        </p:nvSpPr>
        <p:spPr>
          <a:xfrm>
            <a:off x="3621881" y="3959423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71" name="Text 58"/>
          <p:cNvSpPr/>
          <p:nvPr/>
        </p:nvSpPr>
        <p:spPr>
          <a:xfrm>
            <a:off x="3707606" y="3968353"/>
            <a:ext cx="66838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Face Register</a:t>
            </a:r>
            <a:endParaRPr lang="en-US" sz="683" dirty="0"/>
          </a:p>
        </p:txBody>
      </p:sp>
      <p:sp>
        <p:nvSpPr>
          <p:cNvPr id="72" name="Text 59"/>
          <p:cNvSpPr/>
          <p:nvPr/>
        </p:nvSpPr>
        <p:spPr>
          <a:xfrm>
            <a:off x="4375993" y="3968353"/>
            <a:ext cx="80612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5단계 등록 마법사</a:t>
            </a:r>
            <a:endParaRPr lang="en-US" sz="727" dirty="0"/>
          </a:p>
        </p:txBody>
      </p:sp>
      <p:sp>
        <p:nvSpPr>
          <p:cNvPr id="73" name="Text 60"/>
          <p:cNvSpPr/>
          <p:nvPr/>
        </p:nvSpPr>
        <p:spPr>
          <a:xfrm>
            <a:off x="3621881" y="4132659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74" name="Text 61"/>
          <p:cNvSpPr/>
          <p:nvPr/>
        </p:nvSpPr>
        <p:spPr>
          <a:xfrm>
            <a:off x="3707606" y="4141589"/>
            <a:ext cx="23705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PASS</a:t>
            </a:r>
            <a:endParaRPr lang="en-US" sz="683" dirty="0"/>
          </a:p>
        </p:txBody>
      </p:sp>
      <p:sp>
        <p:nvSpPr>
          <p:cNvPr id="75" name="Text 62"/>
          <p:cNvSpPr/>
          <p:nvPr/>
        </p:nvSpPr>
        <p:spPr>
          <a:xfrm>
            <a:off x="3944662" y="4141589"/>
            <a:ext cx="840925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본인인증 팝업 연동</a:t>
            </a:r>
            <a:endParaRPr lang="en-US" sz="727" dirty="0"/>
          </a:p>
        </p:txBody>
      </p:sp>
      <p:pic>
        <p:nvPicPr>
          <p:cNvPr id="76" name="Image 11" descr="preencoded.png">    </p:cNvPr>
          <p:cNvPicPr>
            <a:picLocks noChangeAspect="1"/>
          </p:cNvPicPr>
          <p:nvPr/>
        </p:nvPicPr>
        <p:blipFill>
          <a:blip r:embed="rId12">
            <a:alphaModFix amt="80000"/>
          </a:blip>
          <a:stretch>
            <a:fillRect/>
          </a:stretch>
        </p:blipFill>
        <p:spPr>
          <a:xfrm>
            <a:off x="6043613" y="3428107"/>
            <a:ext cx="125016" cy="100013"/>
          </a:xfrm>
          <a:prstGeom prst="rect">
            <a:avLst/>
          </a:prstGeom>
        </p:spPr>
      </p:pic>
      <p:sp>
        <p:nvSpPr>
          <p:cNvPr id="77" name="Text 63"/>
          <p:cNvSpPr/>
          <p:nvPr/>
        </p:nvSpPr>
        <p:spPr>
          <a:xfrm>
            <a:off x="6225778" y="3400425"/>
            <a:ext cx="7452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Logic &amp; State</a:t>
            </a:r>
            <a:endParaRPr lang="en-US" sz="784" dirty="0"/>
          </a:p>
        </p:txBody>
      </p:sp>
      <p:sp>
        <p:nvSpPr>
          <p:cNvPr id="78" name="Text 64"/>
          <p:cNvSpPr/>
          <p:nvPr/>
        </p:nvSpPr>
        <p:spPr>
          <a:xfrm>
            <a:off x="6079331" y="3612952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79" name="Text 65"/>
          <p:cNvSpPr/>
          <p:nvPr/>
        </p:nvSpPr>
        <p:spPr>
          <a:xfrm>
            <a:off x="6165056" y="3612952"/>
            <a:ext cx="58857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Pinia Stores</a:t>
            </a:r>
            <a:endParaRPr lang="en-US" sz="683" dirty="0"/>
          </a:p>
        </p:txBody>
      </p:sp>
      <p:sp>
        <p:nvSpPr>
          <p:cNvPr id="80" name="Text 66"/>
          <p:cNvSpPr/>
          <p:nvPr/>
        </p:nvSpPr>
        <p:spPr>
          <a:xfrm>
            <a:off x="6753634" y="3612952"/>
            <a:ext cx="7476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auth, user, role</a:t>
            </a:r>
            <a:endParaRPr lang="en-US" sz="727" dirty="0"/>
          </a:p>
        </p:txBody>
      </p:sp>
      <p:sp>
        <p:nvSpPr>
          <p:cNvPr id="81" name="Text 67"/>
          <p:cNvSpPr/>
          <p:nvPr/>
        </p:nvSpPr>
        <p:spPr>
          <a:xfrm>
            <a:off x="6079331" y="3777258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82" name="Text 68"/>
          <p:cNvSpPr/>
          <p:nvPr/>
        </p:nvSpPr>
        <p:spPr>
          <a:xfrm>
            <a:off x="6165056" y="3786188"/>
            <a:ext cx="407277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Services</a:t>
            </a:r>
            <a:endParaRPr lang="en-US" sz="683" dirty="0"/>
          </a:p>
        </p:txBody>
      </p:sp>
      <p:sp>
        <p:nvSpPr>
          <p:cNvPr id="83" name="Text 69"/>
          <p:cNvSpPr/>
          <p:nvPr/>
        </p:nvSpPr>
        <p:spPr>
          <a:xfrm>
            <a:off x="6572334" y="3786188"/>
            <a:ext cx="723193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API 통신 모듈화</a:t>
            </a:r>
            <a:endParaRPr lang="en-US" sz="727" dirty="0"/>
          </a:p>
        </p:txBody>
      </p:sp>
      <p:sp>
        <p:nvSpPr>
          <p:cNvPr id="84" name="Text 70"/>
          <p:cNvSpPr/>
          <p:nvPr/>
        </p:nvSpPr>
        <p:spPr>
          <a:xfrm>
            <a:off x="6079331" y="3950494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85" name="Text 71"/>
          <p:cNvSpPr/>
          <p:nvPr/>
        </p:nvSpPr>
        <p:spPr>
          <a:xfrm>
            <a:off x="6165056" y="3959423"/>
            <a:ext cx="3415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Router</a:t>
            </a:r>
            <a:endParaRPr lang="en-US" sz="683" dirty="0"/>
          </a:p>
        </p:txBody>
      </p:sp>
      <p:sp>
        <p:nvSpPr>
          <p:cNvPr id="86" name="Text 72"/>
          <p:cNvSpPr/>
          <p:nvPr/>
        </p:nvSpPr>
        <p:spPr>
          <a:xfrm>
            <a:off x="6506617" y="3959423"/>
            <a:ext cx="101963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인증/권한 가드(Guard)</a:t>
            </a:r>
            <a:endParaRPr lang="en-US" sz="727" dirty="0"/>
          </a:p>
        </p:txBody>
      </p:sp>
      <p:sp>
        <p:nvSpPr>
          <p:cNvPr id="87" name="Text 73"/>
          <p:cNvSpPr/>
          <p:nvPr/>
        </p:nvSpPr>
        <p:spPr>
          <a:xfrm>
            <a:off x="6079331" y="4123730"/>
            <a:ext cx="37588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FFD700"/>
                </a:solidFill>
              </a:rPr>
              <a:t>•</a:t>
            </a:r>
            <a:endParaRPr lang="en-US" sz="727" dirty="0"/>
          </a:p>
        </p:txBody>
      </p:sp>
      <p:sp>
        <p:nvSpPr>
          <p:cNvPr id="88" name="Text 74"/>
          <p:cNvSpPr/>
          <p:nvPr/>
        </p:nvSpPr>
        <p:spPr>
          <a:xfrm>
            <a:off x="6165056" y="4132659"/>
            <a:ext cx="73410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B0BEC5"/>
                </a:solidFill>
              </a:rPr>
              <a:t>Error Handling</a:t>
            </a:r>
            <a:endParaRPr lang="en-US" sz="683" dirty="0"/>
          </a:p>
        </p:txBody>
      </p:sp>
      <p:sp>
        <p:nvSpPr>
          <p:cNvPr id="89" name="Text 75"/>
          <p:cNvSpPr/>
          <p:nvPr/>
        </p:nvSpPr>
        <p:spPr>
          <a:xfrm>
            <a:off x="6899160" y="4132659"/>
            <a:ext cx="631189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B0BEC5"/>
                </a:solidFill>
              </a:rPr>
              <a:t>: API 예외 처리</a:t>
            </a:r>
            <a:endParaRPr lang="en-US" sz="72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42938" y="500063"/>
            <a:ext cx="7858125" cy="557213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642938" y="1042988"/>
            <a:ext cx="7858125" cy="14288"/>
          </a:xfrm>
          <a:prstGeom prst="rect">
            <a:avLst/>
          </a:prstGeom>
          <a:solidFill>
            <a:srgbClr val="FFD700"/>
          </a:solidFill>
          <a:ln/>
        </p:spPr>
      </p:sp>
      <p:sp>
        <p:nvSpPr>
          <p:cNvPr id="5" name="Text 2"/>
          <p:cNvSpPr/>
          <p:nvPr/>
        </p:nvSpPr>
        <p:spPr>
          <a:xfrm>
            <a:off x="642938" y="500063"/>
            <a:ext cx="4239844" cy="4357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spc="1" kern="0" dirty="0">
                <a:solidFill>
                  <a:srgbClr val="FFFFFF"/>
                </a:solidFill>
              </a:rPr>
              <a:t>Phase 2: 출역 체크 및 대시보드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8353946" y="760809"/>
            <a:ext cx="147117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FFD700"/>
                </a:solidFill>
              </a:rPr>
              <a:t>09</a:t>
            </a:r>
            <a:endParaRPr lang="en-US" sz="942" dirty="0"/>
          </a:p>
        </p:txBody>
      </p:sp>
      <p:sp>
        <p:nvSpPr>
          <p:cNvPr id="7" name="Shape 4"/>
          <p:cNvSpPr/>
          <p:nvPr/>
        </p:nvSpPr>
        <p:spPr>
          <a:xfrm>
            <a:off x="642938" y="1257300"/>
            <a:ext cx="2750344" cy="171450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D700"/>
            </a:solidFill>
            <a:prstDash val="solid"/>
          </a:ln>
        </p:spPr>
      </p:sp>
      <p:sp>
        <p:nvSpPr>
          <p:cNvPr id="8" name="Shape 5"/>
          <p:cNvSpPr/>
          <p:nvPr/>
        </p:nvSpPr>
        <p:spPr>
          <a:xfrm>
            <a:off x="714375" y="1328738"/>
            <a:ext cx="1062577" cy="158948"/>
          </a:xfrm>
          <a:prstGeom prst="rect">
            <a:avLst/>
          </a:prstGeom>
          <a:solidFill>
            <a:srgbClr val="000000">
              <a:alpha val="70000"/>
            </a:srgbClr>
          </a:solidFill>
          <a:ln w="9144">
            <a:solidFill>
              <a:srgbClr val="00E676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14375" y="1328738"/>
            <a:ext cx="1062577" cy="158948"/>
          </a:xfrm>
          <a:prstGeom prst="rect">
            <a:avLst/>
          </a:prstGeom>
          <a:noFill/>
          <a:ln/>
        </p:spPr>
        <p:txBody>
          <a:bodyPr wrap="square" lIns="68072" tIns="17018" rIns="68072" bIns="17018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E676"/>
                </a:solidFill>
              </a:rPr>
              <a:t>FACENET_SENSOR_V1.0</a:t>
            </a:r>
            <a:endParaRPr lang="en-US" sz="621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656" y="1293019"/>
            <a:ext cx="2678906" cy="1643063"/>
          </a:xfrm>
          <a:prstGeom prst="rect">
            <a:avLst/>
          </a:prstGeom>
        </p:spPr>
      </p:pic>
      <p:sp>
        <p:nvSpPr>
          <p:cNvPr id="11" name="Shape 7"/>
          <p:cNvSpPr/>
          <p:nvPr/>
        </p:nvSpPr>
        <p:spPr>
          <a:xfrm>
            <a:off x="3607594" y="1257300"/>
            <a:ext cx="4893469" cy="1714500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0469" y="1426964"/>
            <a:ext cx="107156" cy="14287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929063" y="1394817"/>
            <a:ext cx="2234431" cy="207169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D700"/>
                </a:solidFill>
              </a:rPr>
              <a:t>안면인식 출역 체크 (Face Check-in)</a:t>
            </a:r>
            <a:endParaRPr lang="en-US" sz="987" dirty="0"/>
          </a:p>
        </p:txBody>
      </p:sp>
      <p:sp>
        <p:nvSpPr>
          <p:cNvPr id="14" name="Text 9"/>
          <p:cNvSpPr/>
          <p:nvPr/>
        </p:nvSpPr>
        <p:spPr>
          <a:xfrm>
            <a:off x="3750469" y="1787723"/>
            <a:ext cx="223242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0CAF9"/>
                </a:solidFill>
              </a:rPr>
              <a:t>Core Engine</a:t>
            </a:r>
            <a:endParaRPr lang="en-US" sz="584" dirty="0"/>
          </a:p>
        </p:txBody>
      </p:sp>
      <p:sp>
        <p:nvSpPr>
          <p:cNvPr id="15" name="Text 10"/>
          <p:cNvSpPr/>
          <p:nvPr/>
        </p:nvSpPr>
        <p:spPr>
          <a:xfrm>
            <a:off x="3750469" y="1939528"/>
            <a:ext cx="223242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신한홀딩스 Face API 연동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(비동기 처리 / 재시도 로직)</a:t>
            </a:r>
            <a:endParaRPr lang="en-US" sz="780" dirty="0"/>
          </a:p>
        </p:txBody>
      </p:sp>
      <p:sp>
        <p:nvSpPr>
          <p:cNvPr id="16" name="Text 11"/>
          <p:cNvSpPr/>
          <p:nvPr/>
        </p:nvSpPr>
        <p:spPr>
          <a:xfrm>
            <a:off x="6125766" y="1787723"/>
            <a:ext cx="223242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0CAF9"/>
                </a:solidFill>
              </a:rPr>
              <a:t>Business Logic</a:t>
            </a:r>
            <a:endParaRPr lang="en-US" sz="584" dirty="0"/>
          </a:p>
        </p:txBody>
      </p:sp>
      <p:sp>
        <p:nvSpPr>
          <p:cNvPr id="17" name="Text 12"/>
          <p:cNvSpPr/>
          <p:nvPr/>
        </p:nvSpPr>
        <p:spPr>
          <a:xfrm>
            <a:off x="6125766" y="1939528"/>
            <a:ext cx="223242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09:00 기준 정상/지각 자동 분류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당일 중복 체크 방지</a:t>
            </a:r>
            <a:endParaRPr lang="en-US" sz="780" dirty="0"/>
          </a:p>
        </p:txBody>
      </p:sp>
      <p:sp>
        <p:nvSpPr>
          <p:cNvPr id="18" name="Text 13"/>
          <p:cNvSpPr/>
          <p:nvPr/>
        </p:nvSpPr>
        <p:spPr>
          <a:xfrm>
            <a:off x="3750469" y="2382441"/>
            <a:ext cx="223242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0CAF9"/>
                </a:solidFill>
              </a:rPr>
              <a:t>Data Collection</a:t>
            </a:r>
            <a:endParaRPr lang="en-US" sz="584" dirty="0"/>
          </a:p>
        </p:txBody>
      </p:sp>
      <p:sp>
        <p:nvSpPr>
          <p:cNvPr id="19" name="Text 14"/>
          <p:cNvSpPr/>
          <p:nvPr/>
        </p:nvSpPr>
        <p:spPr>
          <a:xfrm>
            <a:off x="3750469" y="2534245"/>
            <a:ext cx="223242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출역 시간, 안면 유사도 점수,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GPS 위치 정보 (선택사항)</a:t>
            </a:r>
            <a:endParaRPr lang="en-US" sz="780" dirty="0"/>
          </a:p>
        </p:txBody>
      </p:sp>
      <p:sp>
        <p:nvSpPr>
          <p:cNvPr id="20" name="Text 15"/>
          <p:cNvSpPr/>
          <p:nvPr/>
        </p:nvSpPr>
        <p:spPr>
          <a:xfrm>
            <a:off x="6125766" y="2382441"/>
            <a:ext cx="2232422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90CAF9"/>
                </a:solidFill>
              </a:rPr>
              <a:t>UX Feature</a:t>
            </a:r>
            <a:endParaRPr lang="en-US" sz="584" dirty="0"/>
          </a:p>
        </p:txBody>
      </p:sp>
      <p:sp>
        <p:nvSpPr>
          <p:cNvPr id="21" name="Text 16"/>
          <p:cNvSpPr/>
          <p:nvPr/>
        </p:nvSpPr>
        <p:spPr>
          <a:xfrm>
            <a:off x="6125766" y="2534245"/>
            <a:ext cx="2232422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실시간 로딩 인디케이터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
</a:t>
            </a:r>
            <a:pPr algn="l" indent="0" marL="0">
              <a:lnSpc>
                <a:spcPts val="1200"/>
              </a:lnSpc>
              <a:buNone/>
            </a:pPr>
            <a:r>
              <a:rPr lang="en-US" sz="780" dirty="0">
                <a:solidFill>
                  <a:srgbClr val="FFFFFF"/>
                </a:solidFill>
              </a:rPr>
              <a:t>직관적인 성공/실패 피드백</a:t>
            </a:r>
            <a:endParaRPr lang="en-US" sz="780" dirty="0"/>
          </a:p>
        </p:txBody>
      </p:sp>
      <p:sp>
        <p:nvSpPr>
          <p:cNvPr id="22" name="Shape 17"/>
          <p:cNvSpPr/>
          <p:nvPr/>
        </p:nvSpPr>
        <p:spPr>
          <a:xfrm>
            <a:off x="642938" y="3150394"/>
            <a:ext cx="3821906" cy="1893094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3" name="Shape 18"/>
          <p:cNvSpPr/>
          <p:nvPr/>
        </p:nvSpPr>
        <p:spPr>
          <a:xfrm>
            <a:off x="785813" y="3078956"/>
            <a:ext cx="1007436" cy="116086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4" name="Text 19"/>
          <p:cNvSpPr/>
          <p:nvPr/>
        </p:nvSpPr>
        <p:spPr>
          <a:xfrm>
            <a:off x="785813" y="3078956"/>
            <a:ext cx="1007436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REAL-TIME</a:t>
            </a:r>
            <a:endParaRPr lang="en-US" sz="584" dirty="0"/>
          </a:p>
        </p:txBody>
      </p:sp>
      <p:sp>
        <p:nvSpPr>
          <p:cNvPr id="25" name="Shape 20"/>
          <p:cNvSpPr/>
          <p:nvPr/>
        </p:nvSpPr>
        <p:spPr>
          <a:xfrm>
            <a:off x="785813" y="3078956"/>
            <a:ext cx="1007436" cy="116086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26" name="Text 21"/>
          <p:cNvSpPr/>
          <p:nvPr/>
        </p:nvSpPr>
        <p:spPr>
          <a:xfrm>
            <a:off x="785813" y="3078956"/>
            <a:ext cx="1007436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DASHBOARD</a:t>
            </a:r>
            <a:endParaRPr lang="en-US" sz="584" dirty="0"/>
          </a:p>
        </p:txBody>
      </p:sp>
      <p:sp>
        <p:nvSpPr>
          <p:cNvPr id="27" name="Text 22"/>
          <p:cNvSpPr/>
          <p:nvPr/>
        </p:nvSpPr>
        <p:spPr>
          <a:xfrm>
            <a:off x="878681" y="3293269"/>
            <a:ext cx="9048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Live Monitoring</a:t>
            </a:r>
            <a:endParaRPr lang="en-US" sz="784" dirty="0"/>
          </a:p>
        </p:txBody>
      </p:sp>
      <p:pic>
        <p:nvPicPr>
          <p:cNvPr id="28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813" y="3655814"/>
            <a:ext cx="96441" cy="85725"/>
          </a:xfrm>
          <a:prstGeom prst="rect">
            <a:avLst/>
          </a:prstGeom>
        </p:spPr>
      </p:pic>
      <p:sp>
        <p:nvSpPr>
          <p:cNvPr id="29" name="Text 23"/>
          <p:cNvSpPr/>
          <p:nvPr/>
        </p:nvSpPr>
        <p:spPr>
          <a:xfrm>
            <a:off x="953691" y="3627239"/>
            <a:ext cx="218397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8EAF6"/>
                </a:solidFill>
              </a:rPr>
              <a:t>본사 관리자:</a:t>
            </a:r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 전사 현황, 금일 출역 인원, 월별 통계</a:t>
            </a:r>
            <a:endParaRPr lang="en-US" sz="734" dirty="0"/>
          </a:p>
        </p:txBody>
      </p:sp>
      <p:pic>
        <p:nvPicPr>
          <p:cNvPr id="3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813" y="3882628"/>
            <a:ext cx="75009" cy="85725"/>
          </a:xfrm>
          <a:prstGeom prst="rect">
            <a:avLst/>
          </a:prstGeom>
        </p:spPr>
      </p:pic>
      <p:sp>
        <p:nvSpPr>
          <p:cNvPr id="31" name="Text 24"/>
          <p:cNvSpPr/>
          <p:nvPr/>
        </p:nvSpPr>
        <p:spPr>
          <a:xfrm>
            <a:off x="932259" y="3854053"/>
            <a:ext cx="22735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8EAF6"/>
                </a:solidFill>
              </a:rPr>
              <a:t>현장 관리자:</a:t>
            </a:r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 담당 현장 실시간 모니터링 (필터/정렬)</a:t>
            </a:r>
            <a:endParaRPr lang="en-US" sz="734" dirty="0"/>
          </a:p>
        </p:txBody>
      </p:sp>
      <p:pic>
        <p:nvPicPr>
          <p:cNvPr id="3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813" y="4109442"/>
            <a:ext cx="85725" cy="85725"/>
          </a:xfrm>
          <a:prstGeom prst="rect">
            <a:avLst/>
          </a:prstGeom>
        </p:spPr>
      </p:pic>
      <p:sp>
        <p:nvSpPr>
          <p:cNvPr id="33" name="Text 25"/>
          <p:cNvSpPr/>
          <p:nvPr/>
        </p:nvSpPr>
        <p:spPr>
          <a:xfrm>
            <a:off x="942975" y="4080867"/>
            <a:ext cx="222717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8EAF6"/>
                </a:solidFill>
              </a:rPr>
              <a:t>Tech:</a:t>
            </a:r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 WebSocket / SSE 기반 실시간 데이터 갱신</a:t>
            </a:r>
            <a:endParaRPr lang="en-US" sz="734" dirty="0"/>
          </a:p>
        </p:txBody>
      </p:sp>
      <p:sp>
        <p:nvSpPr>
          <p:cNvPr id="34" name="Shape 26"/>
          <p:cNvSpPr/>
          <p:nvPr/>
        </p:nvSpPr>
        <p:spPr>
          <a:xfrm>
            <a:off x="4672013" y="3150394"/>
            <a:ext cx="3829050" cy="1893094"/>
          </a:xfrm>
          <a:prstGeom prst="rect">
            <a:avLst/>
          </a:prstGeom>
          <a:solidFill>
            <a:srgbClr val="FFFFFF">
              <a:alpha val="5000"/>
            </a:srgbClr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5" name="Shape 27"/>
          <p:cNvSpPr/>
          <p:nvPr/>
        </p:nvSpPr>
        <p:spPr>
          <a:xfrm>
            <a:off x="4822031" y="3078956"/>
            <a:ext cx="974536" cy="116086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6" name="Text 28"/>
          <p:cNvSpPr/>
          <p:nvPr/>
        </p:nvSpPr>
        <p:spPr>
          <a:xfrm>
            <a:off x="4822031" y="3078956"/>
            <a:ext cx="974536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EXCEPTION</a:t>
            </a:r>
            <a:endParaRPr lang="en-US" sz="584" dirty="0"/>
          </a:p>
        </p:txBody>
      </p:sp>
      <p:sp>
        <p:nvSpPr>
          <p:cNvPr id="37" name="Shape 29"/>
          <p:cNvSpPr/>
          <p:nvPr/>
        </p:nvSpPr>
        <p:spPr>
          <a:xfrm>
            <a:off x="4822031" y="3078956"/>
            <a:ext cx="974536" cy="116086"/>
          </a:xfrm>
          <a:prstGeom prst="rect">
            <a:avLst/>
          </a:prstGeom>
          <a:solidFill>
            <a:srgbClr val="1A237E"/>
          </a:solidFill>
          <a:ln w="9144">
            <a:solidFill>
              <a:srgbClr val="FFFFFF">
                <a:alpha val="20000"/>
              </a:srgbClr>
            </a:solidFill>
            <a:prstDash val="solid"/>
          </a:ln>
        </p:spPr>
      </p:sp>
      <p:sp>
        <p:nvSpPr>
          <p:cNvPr id="38" name="Text 30"/>
          <p:cNvSpPr/>
          <p:nvPr/>
        </p:nvSpPr>
        <p:spPr>
          <a:xfrm>
            <a:off x="4822031" y="3078956"/>
            <a:ext cx="974536" cy="116086"/>
          </a:xfrm>
          <a:prstGeom prst="rect">
            <a:avLst/>
          </a:prstGeom>
          <a:noFill/>
          <a:ln/>
        </p:spPr>
        <p:txBody>
          <a:bodyPr wrap="none" lIns="85090" tIns="0" rIns="8509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FFD700"/>
                </a:solidFill>
              </a:rPr>
              <a:t>HANDLING</a:t>
            </a:r>
            <a:endParaRPr lang="en-US" sz="584" dirty="0"/>
          </a:p>
        </p:txBody>
      </p:sp>
      <p:pic>
        <p:nvPicPr>
          <p:cNvPr id="3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1" y="3314700"/>
            <a:ext cx="114300" cy="114300"/>
          </a:xfrm>
          <a:prstGeom prst="rect">
            <a:avLst/>
          </a:prstGeom>
        </p:spPr>
      </p:pic>
      <p:sp>
        <p:nvSpPr>
          <p:cNvPr id="40" name="Text 31"/>
          <p:cNvSpPr/>
          <p:nvPr/>
        </p:nvSpPr>
        <p:spPr>
          <a:xfrm>
            <a:off x="4936331" y="3293269"/>
            <a:ext cx="100093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100"/>
              </a:lnSpc>
              <a:buNone/>
            </a:pPr>
            <a:r>
              <a:rPr lang="en-US" sz="784" b="1" dirty="0">
                <a:solidFill>
                  <a:srgbClr val="FFFFFF"/>
                </a:solidFill>
              </a:rPr>
              <a:t>Manual Approval</a:t>
            </a:r>
            <a:endParaRPr lang="en-US" sz="784" dirty="0"/>
          </a:p>
        </p:txBody>
      </p:sp>
      <p:pic>
        <p:nvPicPr>
          <p:cNvPr id="4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031" y="3655814"/>
            <a:ext cx="75009" cy="85725"/>
          </a:xfrm>
          <a:prstGeom prst="rect">
            <a:avLst/>
          </a:prstGeom>
        </p:spPr>
      </p:pic>
      <p:sp>
        <p:nvSpPr>
          <p:cNvPr id="42" name="Text 32"/>
          <p:cNvSpPr/>
          <p:nvPr/>
        </p:nvSpPr>
        <p:spPr>
          <a:xfrm>
            <a:off x="4968478" y="3627239"/>
            <a:ext cx="20402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안면인식 실패 시 관리자에게 </a:t>
            </a:r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8EAF6"/>
                </a:solidFill>
              </a:rPr>
              <a:t>실시간 알림</a:t>
            </a:r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 전송</a:t>
            </a:r>
            <a:endParaRPr lang="en-US" sz="780" dirty="0"/>
          </a:p>
        </p:txBody>
      </p:sp>
      <p:pic>
        <p:nvPicPr>
          <p:cNvPr id="43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2031" y="3882628"/>
            <a:ext cx="75009" cy="85725"/>
          </a:xfrm>
          <a:prstGeom prst="rect">
            <a:avLst/>
          </a:prstGeom>
        </p:spPr>
      </p:pic>
      <p:sp>
        <p:nvSpPr>
          <p:cNvPr id="44" name="Text 33"/>
          <p:cNvSpPr/>
          <p:nvPr/>
        </p:nvSpPr>
        <p:spPr>
          <a:xfrm>
            <a:off x="4968478" y="3854053"/>
            <a:ext cx="221182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34" b="1" dirty="0">
                <a:solidFill>
                  <a:srgbClr val="E8EAF6"/>
                </a:solidFill>
              </a:rPr>
              <a:t>승인 사유 필수:</a:t>
            </a:r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 기기 오류, 안면 손상, 조명 부족 등</a:t>
            </a:r>
            <a:endParaRPr lang="en-US" sz="734" dirty="0"/>
          </a:p>
        </p:txBody>
      </p:sp>
      <p:pic>
        <p:nvPicPr>
          <p:cNvPr id="45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2031" y="4109442"/>
            <a:ext cx="85725" cy="85725"/>
          </a:xfrm>
          <a:prstGeom prst="rect">
            <a:avLst/>
          </a:prstGeom>
        </p:spPr>
      </p:pic>
      <p:sp>
        <p:nvSpPr>
          <p:cNvPr id="46" name="Text 34"/>
          <p:cNvSpPr/>
          <p:nvPr/>
        </p:nvSpPr>
        <p:spPr>
          <a:xfrm>
            <a:off x="4979194" y="4080867"/>
            <a:ext cx="189613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000"/>
              </a:lnSpc>
              <a:buNone/>
            </a:pPr>
            <a:r>
              <a:rPr lang="en-US" sz="780" dirty="0">
                <a:solidFill>
                  <a:srgbClr val="E8EAF6"/>
                </a:solidFill>
              </a:rPr>
              <a:t>승인자 및 승인 시간 자동 기록 (Audit Log)</a:t>
            </a:r>
            <a:endParaRPr lang="en-US" sz="7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2025-12-14T02:31:59Z</dcterms:created>
  <dcterms:modified xsi:type="dcterms:W3CDTF">2025-12-14T02:31:59Z</dcterms:modified>
</cp:coreProperties>
</file>